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91" r:id="rId4"/>
    <p:sldId id="284" r:id="rId5"/>
    <p:sldId id="295" r:id="rId6"/>
    <p:sldId id="297" r:id="rId7"/>
    <p:sldId id="299" r:id="rId8"/>
    <p:sldId id="300" r:id="rId9"/>
    <p:sldId id="285" r:id="rId10"/>
    <p:sldId id="303" r:id="rId11"/>
    <p:sldId id="304" r:id="rId12"/>
    <p:sldId id="307" r:id="rId13"/>
    <p:sldId id="309" r:id="rId14"/>
    <p:sldId id="310" r:id="rId15"/>
    <p:sldId id="327" r:id="rId16"/>
    <p:sldId id="286" r:id="rId17"/>
    <p:sldId id="316" r:id="rId18"/>
    <p:sldId id="312" r:id="rId19"/>
    <p:sldId id="313" r:id="rId20"/>
    <p:sldId id="314" r:id="rId21"/>
    <p:sldId id="315" r:id="rId22"/>
    <p:sldId id="317" r:id="rId23"/>
    <p:sldId id="287" r:id="rId24"/>
    <p:sldId id="318" r:id="rId25"/>
    <p:sldId id="320" r:id="rId26"/>
    <p:sldId id="321" r:id="rId27"/>
    <p:sldId id="322" r:id="rId28"/>
    <p:sldId id="288" r:id="rId29"/>
    <p:sldId id="324" r:id="rId30"/>
    <p:sldId id="325" r:id="rId31"/>
    <p:sldId id="326" r:id="rId32"/>
    <p:sldId id="28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426"/>
    <a:srgbClr val="E74C2E"/>
    <a:srgbClr val="333F50"/>
    <a:srgbClr val="F7D9D3"/>
    <a:srgbClr val="6E6C67"/>
    <a:srgbClr val="C8C4BC"/>
    <a:srgbClr val="7F82BF"/>
    <a:srgbClr val="F8CDC4"/>
    <a:srgbClr val="F3A595"/>
    <a:srgbClr val="EA8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660"/>
  </p:normalViewPr>
  <p:slideViewPr>
    <p:cSldViewPr snapToGrid="0">
      <p:cViewPr varScale="1">
        <p:scale>
          <a:sx n="107" d="100"/>
          <a:sy n="107" d="100"/>
        </p:scale>
        <p:origin x="90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pPr/>
              <a:t>2022/3/10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pPr/>
              <a:t>‹#›</a:t>
            </a:fld>
            <a:endParaRPr lang="zh-CN" altLang="en-US"/>
          </a:p>
        </p:txBody>
      </p:sp>
    </p:spTree>
    <p:extLst>
      <p:ext uri="{BB962C8B-B14F-4D97-AF65-F5344CB8AC3E}">
        <p14:creationId xmlns:p14="http://schemas.microsoft.com/office/powerpoint/2010/main" val="410283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a:t>
            </a:fld>
            <a:endParaRPr lang="zh-CN" altLang="en-US"/>
          </a:p>
        </p:txBody>
      </p:sp>
    </p:spTree>
    <p:extLst>
      <p:ext uri="{BB962C8B-B14F-4D97-AF65-F5344CB8AC3E}">
        <p14:creationId xmlns:p14="http://schemas.microsoft.com/office/powerpoint/2010/main" val="29551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10</a:t>
            </a:fld>
            <a:endParaRPr lang="zh-CN" altLang="en-US"/>
          </a:p>
        </p:txBody>
      </p:sp>
    </p:spTree>
    <p:extLst>
      <p:ext uri="{BB962C8B-B14F-4D97-AF65-F5344CB8AC3E}">
        <p14:creationId xmlns:p14="http://schemas.microsoft.com/office/powerpoint/2010/main" val="56628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11</a:t>
            </a:fld>
            <a:endParaRPr lang="zh-CN" altLang="en-US"/>
          </a:p>
        </p:txBody>
      </p:sp>
    </p:spTree>
    <p:extLst>
      <p:ext uri="{BB962C8B-B14F-4D97-AF65-F5344CB8AC3E}">
        <p14:creationId xmlns:p14="http://schemas.microsoft.com/office/powerpoint/2010/main" val="84534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12</a:t>
            </a:fld>
            <a:endParaRPr lang="zh-CN" altLang="en-US"/>
          </a:p>
        </p:txBody>
      </p:sp>
    </p:spTree>
    <p:extLst>
      <p:ext uri="{BB962C8B-B14F-4D97-AF65-F5344CB8AC3E}">
        <p14:creationId xmlns:p14="http://schemas.microsoft.com/office/powerpoint/2010/main" val="393530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13</a:t>
            </a:fld>
            <a:endParaRPr lang="zh-CN" altLang="en-US"/>
          </a:p>
        </p:txBody>
      </p:sp>
    </p:spTree>
    <p:extLst>
      <p:ext uri="{BB962C8B-B14F-4D97-AF65-F5344CB8AC3E}">
        <p14:creationId xmlns:p14="http://schemas.microsoft.com/office/powerpoint/2010/main" val="233545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14</a:t>
            </a:fld>
            <a:endParaRPr lang="zh-CN" altLang="en-US"/>
          </a:p>
        </p:txBody>
      </p:sp>
    </p:spTree>
    <p:extLst>
      <p:ext uri="{BB962C8B-B14F-4D97-AF65-F5344CB8AC3E}">
        <p14:creationId xmlns:p14="http://schemas.microsoft.com/office/powerpoint/2010/main" val="285358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15</a:t>
            </a:fld>
            <a:endParaRPr lang="zh-CN" altLang="en-US"/>
          </a:p>
        </p:txBody>
      </p:sp>
    </p:spTree>
    <p:extLst>
      <p:ext uri="{BB962C8B-B14F-4D97-AF65-F5344CB8AC3E}">
        <p14:creationId xmlns:p14="http://schemas.microsoft.com/office/powerpoint/2010/main" val="11452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16</a:t>
            </a:fld>
            <a:endParaRPr lang="zh-CN" altLang="en-US"/>
          </a:p>
        </p:txBody>
      </p:sp>
    </p:spTree>
    <p:extLst>
      <p:ext uri="{BB962C8B-B14F-4D97-AF65-F5344CB8AC3E}">
        <p14:creationId xmlns:p14="http://schemas.microsoft.com/office/powerpoint/2010/main" val="2685775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17</a:t>
            </a:fld>
            <a:endParaRPr lang="zh-CN" altLang="en-US"/>
          </a:p>
        </p:txBody>
      </p:sp>
    </p:spTree>
    <p:extLst>
      <p:ext uri="{BB962C8B-B14F-4D97-AF65-F5344CB8AC3E}">
        <p14:creationId xmlns:p14="http://schemas.microsoft.com/office/powerpoint/2010/main" val="3535930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18</a:t>
            </a:fld>
            <a:endParaRPr lang="zh-CN" altLang="en-US"/>
          </a:p>
        </p:txBody>
      </p:sp>
    </p:spTree>
    <p:extLst>
      <p:ext uri="{BB962C8B-B14F-4D97-AF65-F5344CB8AC3E}">
        <p14:creationId xmlns:p14="http://schemas.microsoft.com/office/powerpoint/2010/main" val="175702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19</a:t>
            </a:fld>
            <a:endParaRPr lang="zh-CN" altLang="en-US"/>
          </a:p>
        </p:txBody>
      </p:sp>
    </p:spTree>
    <p:extLst>
      <p:ext uri="{BB962C8B-B14F-4D97-AF65-F5344CB8AC3E}">
        <p14:creationId xmlns:p14="http://schemas.microsoft.com/office/powerpoint/2010/main" val="291617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a:t>
            </a:fld>
            <a:endParaRPr lang="zh-CN" altLang="en-US"/>
          </a:p>
        </p:txBody>
      </p:sp>
    </p:spTree>
    <p:extLst>
      <p:ext uri="{BB962C8B-B14F-4D97-AF65-F5344CB8AC3E}">
        <p14:creationId xmlns:p14="http://schemas.microsoft.com/office/powerpoint/2010/main" val="1481153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20</a:t>
            </a:fld>
            <a:endParaRPr lang="zh-CN" altLang="en-US"/>
          </a:p>
        </p:txBody>
      </p:sp>
    </p:spTree>
    <p:extLst>
      <p:ext uri="{BB962C8B-B14F-4D97-AF65-F5344CB8AC3E}">
        <p14:creationId xmlns:p14="http://schemas.microsoft.com/office/powerpoint/2010/main" val="152944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21</a:t>
            </a:fld>
            <a:endParaRPr lang="zh-CN" altLang="en-US"/>
          </a:p>
        </p:txBody>
      </p:sp>
    </p:spTree>
    <p:extLst>
      <p:ext uri="{BB962C8B-B14F-4D97-AF65-F5344CB8AC3E}">
        <p14:creationId xmlns:p14="http://schemas.microsoft.com/office/powerpoint/2010/main" val="223130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22</a:t>
            </a:fld>
            <a:endParaRPr lang="zh-CN" altLang="en-US"/>
          </a:p>
        </p:txBody>
      </p:sp>
    </p:spTree>
    <p:extLst>
      <p:ext uri="{BB962C8B-B14F-4D97-AF65-F5344CB8AC3E}">
        <p14:creationId xmlns:p14="http://schemas.microsoft.com/office/powerpoint/2010/main" val="1406079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23</a:t>
            </a:fld>
            <a:endParaRPr lang="zh-CN" altLang="en-US"/>
          </a:p>
        </p:txBody>
      </p:sp>
    </p:spTree>
    <p:extLst>
      <p:ext uri="{BB962C8B-B14F-4D97-AF65-F5344CB8AC3E}">
        <p14:creationId xmlns:p14="http://schemas.microsoft.com/office/powerpoint/2010/main" val="3343207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24</a:t>
            </a:fld>
            <a:endParaRPr lang="zh-CN" altLang="en-US"/>
          </a:p>
        </p:txBody>
      </p:sp>
    </p:spTree>
    <p:extLst>
      <p:ext uri="{BB962C8B-B14F-4D97-AF65-F5344CB8AC3E}">
        <p14:creationId xmlns:p14="http://schemas.microsoft.com/office/powerpoint/2010/main" val="139632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25</a:t>
            </a:fld>
            <a:endParaRPr lang="zh-CN" altLang="en-US"/>
          </a:p>
        </p:txBody>
      </p:sp>
    </p:spTree>
    <p:extLst>
      <p:ext uri="{BB962C8B-B14F-4D97-AF65-F5344CB8AC3E}">
        <p14:creationId xmlns:p14="http://schemas.microsoft.com/office/powerpoint/2010/main" val="1682920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26</a:t>
            </a:fld>
            <a:endParaRPr lang="zh-CN" altLang="en-US"/>
          </a:p>
        </p:txBody>
      </p:sp>
    </p:spTree>
    <p:extLst>
      <p:ext uri="{BB962C8B-B14F-4D97-AF65-F5344CB8AC3E}">
        <p14:creationId xmlns:p14="http://schemas.microsoft.com/office/powerpoint/2010/main" val="983490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27</a:t>
            </a:fld>
            <a:endParaRPr lang="zh-CN" altLang="en-US"/>
          </a:p>
        </p:txBody>
      </p:sp>
    </p:spTree>
    <p:extLst>
      <p:ext uri="{BB962C8B-B14F-4D97-AF65-F5344CB8AC3E}">
        <p14:creationId xmlns:p14="http://schemas.microsoft.com/office/powerpoint/2010/main" val="84593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28</a:t>
            </a:fld>
            <a:endParaRPr lang="zh-CN" altLang="en-US"/>
          </a:p>
        </p:txBody>
      </p:sp>
    </p:spTree>
    <p:extLst>
      <p:ext uri="{BB962C8B-B14F-4D97-AF65-F5344CB8AC3E}">
        <p14:creationId xmlns:p14="http://schemas.microsoft.com/office/powerpoint/2010/main" val="584684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29</a:t>
            </a:fld>
            <a:endParaRPr lang="zh-CN" altLang="en-US"/>
          </a:p>
        </p:txBody>
      </p:sp>
    </p:spTree>
    <p:extLst>
      <p:ext uri="{BB962C8B-B14F-4D97-AF65-F5344CB8AC3E}">
        <p14:creationId xmlns:p14="http://schemas.microsoft.com/office/powerpoint/2010/main" val="4164137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3</a:t>
            </a:fld>
            <a:endParaRPr lang="zh-CN" altLang="en-US"/>
          </a:p>
        </p:txBody>
      </p:sp>
    </p:spTree>
    <p:extLst>
      <p:ext uri="{BB962C8B-B14F-4D97-AF65-F5344CB8AC3E}">
        <p14:creationId xmlns:p14="http://schemas.microsoft.com/office/powerpoint/2010/main" val="111374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30</a:t>
            </a:fld>
            <a:endParaRPr lang="zh-CN" altLang="en-US"/>
          </a:p>
        </p:txBody>
      </p:sp>
    </p:spTree>
    <p:extLst>
      <p:ext uri="{BB962C8B-B14F-4D97-AF65-F5344CB8AC3E}">
        <p14:creationId xmlns:p14="http://schemas.microsoft.com/office/powerpoint/2010/main" val="3821294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31</a:t>
            </a:fld>
            <a:endParaRPr lang="zh-CN" altLang="en-US"/>
          </a:p>
        </p:txBody>
      </p:sp>
    </p:spTree>
    <p:extLst>
      <p:ext uri="{BB962C8B-B14F-4D97-AF65-F5344CB8AC3E}">
        <p14:creationId xmlns:p14="http://schemas.microsoft.com/office/powerpoint/2010/main" val="552512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32</a:t>
            </a:fld>
            <a:endParaRPr lang="zh-CN" altLang="en-US"/>
          </a:p>
        </p:txBody>
      </p:sp>
    </p:spTree>
    <p:extLst>
      <p:ext uri="{BB962C8B-B14F-4D97-AF65-F5344CB8AC3E}">
        <p14:creationId xmlns:p14="http://schemas.microsoft.com/office/powerpoint/2010/main" val="3598576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4</a:t>
            </a:fld>
            <a:endParaRPr lang="zh-CN" altLang="en-US"/>
          </a:p>
        </p:txBody>
      </p:sp>
    </p:spTree>
    <p:extLst>
      <p:ext uri="{BB962C8B-B14F-4D97-AF65-F5344CB8AC3E}">
        <p14:creationId xmlns:p14="http://schemas.microsoft.com/office/powerpoint/2010/main" val="288903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5</a:t>
            </a:fld>
            <a:endParaRPr lang="zh-CN" altLang="en-US"/>
          </a:p>
        </p:txBody>
      </p:sp>
    </p:spTree>
    <p:extLst>
      <p:ext uri="{BB962C8B-B14F-4D97-AF65-F5344CB8AC3E}">
        <p14:creationId xmlns:p14="http://schemas.microsoft.com/office/powerpoint/2010/main" val="67289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6</a:t>
            </a:fld>
            <a:endParaRPr lang="zh-CN" altLang="en-US"/>
          </a:p>
        </p:txBody>
      </p:sp>
    </p:spTree>
    <p:extLst>
      <p:ext uri="{BB962C8B-B14F-4D97-AF65-F5344CB8AC3E}">
        <p14:creationId xmlns:p14="http://schemas.microsoft.com/office/powerpoint/2010/main" val="416209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7</a:t>
            </a:fld>
            <a:endParaRPr lang="zh-CN" altLang="en-US"/>
          </a:p>
        </p:txBody>
      </p:sp>
    </p:spTree>
    <p:extLst>
      <p:ext uri="{BB962C8B-B14F-4D97-AF65-F5344CB8AC3E}">
        <p14:creationId xmlns:p14="http://schemas.microsoft.com/office/powerpoint/2010/main" val="133543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8</a:t>
            </a:fld>
            <a:endParaRPr lang="zh-CN" altLang="en-US"/>
          </a:p>
        </p:txBody>
      </p:sp>
    </p:spTree>
    <p:extLst>
      <p:ext uri="{BB962C8B-B14F-4D97-AF65-F5344CB8AC3E}">
        <p14:creationId xmlns:p14="http://schemas.microsoft.com/office/powerpoint/2010/main" val="180539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pPr/>
              <a:t>9</a:t>
            </a:fld>
            <a:endParaRPr lang="zh-CN" altLang="en-US"/>
          </a:p>
        </p:txBody>
      </p:sp>
    </p:spTree>
    <p:extLst>
      <p:ext uri="{BB962C8B-B14F-4D97-AF65-F5344CB8AC3E}">
        <p14:creationId xmlns:p14="http://schemas.microsoft.com/office/powerpoint/2010/main" val="245104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2133048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820067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3409814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3485818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443734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977011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4266359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368918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313363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176580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pPr/>
              <a:t>2022/3/10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pPr/>
              <a:t>‹#›</a:t>
            </a:fld>
            <a:endParaRPr lang="zh-CN" altLang="en-US"/>
          </a:p>
        </p:txBody>
      </p:sp>
    </p:spTree>
    <p:extLst>
      <p:ext uri="{BB962C8B-B14F-4D97-AF65-F5344CB8AC3E}">
        <p14:creationId xmlns:p14="http://schemas.microsoft.com/office/powerpoint/2010/main" val="1353271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pPr/>
              <a:t>2022/3/10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pPr/>
              <a:t>‹#›</a:t>
            </a:fld>
            <a:endParaRPr lang="zh-CN" altLang="en-US"/>
          </a:p>
        </p:txBody>
      </p:sp>
      <p:sp>
        <p:nvSpPr>
          <p:cNvPr id="7" name="矩形 6"/>
          <p:cNvSpPr/>
          <p:nvPr userDrawn="1"/>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45605"/>
            <a:ext cx="12191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1" y="6445605"/>
            <a:ext cx="1062446"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182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4C2E">
            <a:alpha val="96000"/>
          </a:srgbClr>
        </a:solidFill>
        <a:effectLst/>
      </p:bgPr>
    </p:bg>
    <p:spTree>
      <p:nvGrpSpPr>
        <p:cNvPr id="1" name=""/>
        <p:cNvGrpSpPr/>
        <p:nvPr/>
      </p:nvGrpSpPr>
      <p:grpSpPr>
        <a:xfrm>
          <a:off x="0" y="0"/>
          <a:ext cx="0" cy="0"/>
          <a:chOff x="0" y="0"/>
          <a:chExt cx="0" cy="0"/>
        </a:xfrm>
      </p:grpSpPr>
      <p:sp>
        <p:nvSpPr>
          <p:cNvPr id="9" name="椭圆 8"/>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1"/>
            <a:ext cx="12192000" cy="3101556"/>
          </a:xfrm>
          <a:custGeom>
            <a:avLst/>
            <a:gdLst>
              <a:gd name="connsiteX0" fmla="*/ 0 w 12192000"/>
              <a:gd name="connsiteY0" fmla="*/ 0 h 3101556"/>
              <a:gd name="connsiteX1" fmla="*/ 12192000 w 12192000"/>
              <a:gd name="connsiteY1" fmla="*/ 0 h 3101556"/>
              <a:gd name="connsiteX2" fmla="*/ 12192000 w 12192000"/>
              <a:gd name="connsiteY2" fmla="*/ 3101556 h 3101556"/>
              <a:gd name="connsiteX3" fmla="*/ 4152453 w 12192000"/>
              <a:gd name="connsiteY3" fmla="*/ 3101556 h 3101556"/>
              <a:gd name="connsiteX4" fmla="*/ 4130878 w 12192000"/>
              <a:gd name="connsiteY4" fmla="*/ 2887533 h 3101556"/>
              <a:gd name="connsiteX5" fmla="*/ 2875546 w 12192000"/>
              <a:gd name="connsiteY5" fmla="*/ 1864408 h 3101556"/>
              <a:gd name="connsiteX6" fmla="*/ 1620215 w 12192000"/>
              <a:gd name="connsiteY6" fmla="*/ 2887533 h 3101556"/>
              <a:gd name="connsiteX7" fmla="*/ 1598640 w 12192000"/>
              <a:gd name="connsiteY7" fmla="*/ 3101556 h 3101556"/>
              <a:gd name="connsiteX8" fmla="*/ 0 w 12192000"/>
              <a:gd name="connsiteY8" fmla="*/ 3101556 h 310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101556">
                <a:moveTo>
                  <a:pt x="0" y="0"/>
                </a:moveTo>
                <a:lnTo>
                  <a:pt x="12192000" y="0"/>
                </a:lnTo>
                <a:lnTo>
                  <a:pt x="12192000" y="3101556"/>
                </a:lnTo>
                <a:lnTo>
                  <a:pt x="4152453" y="3101556"/>
                </a:lnTo>
                <a:lnTo>
                  <a:pt x="4130878" y="2887533"/>
                </a:lnTo>
                <a:cubicBezTo>
                  <a:pt x="4011395" y="2303637"/>
                  <a:pt x="3494765" y="1864408"/>
                  <a:pt x="2875546" y="1864408"/>
                </a:cubicBezTo>
                <a:cubicBezTo>
                  <a:pt x="2256328" y="1864408"/>
                  <a:pt x="1739697" y="2303637"/>
                  <a:pt x="1620215" y="2887533"/>
                </a:cubicBezTo>
                <a:lnTo>
                  <a:pt x="1598640" y="3101556"/>
                </a:lnTo>
                <a:lnTo>
                  <a:pt x="0" y="310155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p:cNvCxnSpPr/>
          <p:nvPr/>
        </p:nvCxnSpPr>
        <p:spPr>
          <a:xfrm>
            <a:off x="5247027" y="5230819"/>
            <a:ext cx="2622884"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77634" y="3229393"/>
            <a:ext cx="6340197" cy="1569660"/>
          </a:xfrm>
          <a:prstGeom prst="rect">
            <a:avLst/>
          </a:prstGeom>
          <a:noFill/>
        </p:spPr>
        <p:txBody>
          <a:bodyPr wrap="none">
            <a:spAutoFit/>
          </a:bodyPr>
          <a:lstStyle/>
          <a:p>
            <a:pPr algn="ctr">
              <a:defRPr/>
            </a:pPr>
            <a:r>
              <a:rPr lang="zh-CN" altLang="en-US" sz="4800" b="1" dirty="0">
                <a:effectLst>
                  <a:outerShdw blurRad="38100" dist="38100" dir="2700000" algn="tl">
                    <a:srgbClr val="000000">
                      <a:alpha val="43137"/>
                    </a:srgbClr>
                  </a:outerShdw>
                </a:effectLst>
                <a:latin typeface="微软雅黑" pitchFamily="34" charset="-122"/>
                <a:ea typeface="微软雅黑" pitchFamily="34" charset="-122"/>
              </a:rPr>
              <a:t>多模态用户关注度识别</a:t>
            </a:r>
            <a:endParaRPr lang="en-US" altLang="zh-CN" sz="4800" b="1" dirty="0">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4800" b="1" dirty="0">
                <a:effectLst>
                  <a:outerShdw blurRad="38100" dist="38100" dir="2700000" algn="tl">
                    <a:srgbClr val="000000">
                      <a:alpha val="43137"/>
                    </a:srgbClr>
                  </a:outerShdw>
                </a:effectLst>
                <a:latin typeface="微软雅黑" pitchFamily="34" charset="-122"/>
                <a:ea typeface="微软雅黑" pitchFamily="34" charset="-122"/>
              </a:rPr>
              <a:t>和交互技术研究</a:t>
            </a:r>
          </a:p>
        </p:txBody>
      </p:sp>
      <p:cxnSp>
        <p:nvCxnSpPr>
          <p:cNvPr id="38" name="直接连接符 37"/>
          <p:cNvCxnSpPr/>
          <p:nvPr/>
        </p:nvCxnSpPr>
        <p:spPr>
          <a:xfrm>
            <a:off x="5351011" y="3232708"/>
            <a:ext cx="4793441" cy="0"/>
          </a:xfrm>
          <a:prstGeom prst="line">
            <a:avLst/>
          </a:prstGeom>
          <a:noFill/>
          <a:ln w="9525" cap="flat" cmpd="sng" algn="ctr">
            <a:solidFill>
              <a:schemeClr val="tx1"/>
            </a:solidFill>
            <a:prstDash val="solid"/>
          </a:ln>
          <a:effectLst/>
        </p:spPr>
      </p:cxnSp>
      <p:grpSp>
        <p:nvGrpSpPr>
          <p:cNvPr id="39" name="组合 38"/>
          <p:cNvGrpSpPr/>
          <p:nvPr/>
        </p:nvGrpSpPr>
        <p:grpSpPr>
          <a:xfrm>
            <a:off x="6462085" y="5759953"/>
            <a:ext cx="5031080" cy="461665"/>
            <a:chOff x="2039640" y="4729712"/>
            <a:chExt cx="5031080" cy="461665"/>
          </a:xfrm>
        </p:grpSpPr>
        <p:sp>
          <p:nvSpPr>
            <p:cNvPr id="40" name="TextBox 39"/>
            <p:cNvSpPr txBox="1"/>
            <p:nvPr/>
          </p:nvSpPr>
          <p:spPr bwMode="auto">
            <a:xfrm>
              <a:off x="3325288" y="4729712"/>
              <a:ext cx="184731" cy="461665"/>
            </a:xfrm>
            <a:prstGeom prst="rect">
              <a:avLst/>
            </a:prstGeom>
            <a:noFill/>
          </p:spPr>
          <p:txBody>
            <a:bodyPr wrap="none">
              <a:spAutoFit/>
            </a:bodyPr>
            <a:lstStyle/>
            <a:p>
              <a:pPr>
                <a:defRPr/>
              </a:pP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41" name="TextBox 40"/>
            <p:cNvSpPr txBox="1"/>
            <p:nvPr/>
          </p:nvSpPr>
          <p:spPr bwMode="auto">
            <a:xfrm>
              <a:off x="2039640" y="4729712"/>
              <a:ext cx="2339102" cy="461665"/>
            </a:xfrm>
            <a:prstGeom prst="rect">
              <a:avLst/>
            </a:prstGeom>
            <a:noFill/>
          </p:spPr>
          <p:txBody>
            <a:bodyPr wrap="none">
              <a:spAutoFit/>
            </a:bodyPr>
            <a:lstStyle/>
            <a:p>
              <a:pPr>
                <a:defRPr/>
              </a:pPr>
              <a:r>
                <a:rPr lang="zh-CN" altLang="en-US" sz="2400" b="1" dirty="0">
                  <a:solidFill>
                    <a:srgbClr val="1F497D"/>
                  </a:solidFill>
                  <a:latin typeface="微软雅黑" pitchFamily="34" charset="-122"/>
                  <a:ea typeface="微软雅黑" pitchFamily="34" charset="-122"/>
                </a:rPr>
                <a:t>答辩人：</a:t>
              </a:r>
              <a:r>
                <a:rPr lang="zh-CN" altLang="en-US" sz="2400" b="1" dirty="0">
                  <a:latin typeface="微软雅黑" pitchFamily="34" charset="-122"/>
                  <a:ea typeface="微软雅黑" pitchFamily="34" charset="-122"/>
                </a:rPr>
                <a:t>张淑鹏</a:t>
              </a:r>
            </a:p>
          </p:txBody>
        </p:sp>
        <p:sp>
          <p:nvSpPr>
            <p:cNvPr id="42" name="TextBox 41"/>
            <p:cNvSpPr txBox="1"/>
            <p:nvPr/>
          </p:nvSpPr>
          <p:spPr bwMode="auto">
            <a:xfrm>
              <a:off x="5962724" y="4729712"/>
              <a:ext cx="1107996" cy="461665"/>
            </a:xfrm>
            <a:prstGeom prst="rect">
              <a:avLst/>
            </a:prstGeom>
            <a:noFill/>
          </p:spPr>
          <p:txBody>
            <a:bodyPr wrap="none">
              <a:spAutoFit/>
            </a:bodyPr>
            <a:lstStyle/>
            <a:p>
              <a:pPr>
                <a:defRPr/>
              </a:pPr>
              <a:r>
                <a:rPr lang="zh-CN" altLang="en-US" sz="2400" b="1" dirty="0">
                  <a:latin typeface="微软雅黑" pitchFamily="34" charset="-122"/>
                  <a:ea typeface="微软雅黑" pitchFamily="34" charset="-122"/>
                </a:rPr>
                <a:t>王海鹏</a:t>
              </a:r>
            </a:p>
          </p:txBody>
        </p:sp>
        <p:sp>
          <p:nvSpPr>
            <p:cNvPr id="43" name="TextBox 42"/>
            <p:cNvSpPr txBox="1"/>
            <p:nvPr/>
          </p:nvSpPr>
          <p:spPr bwMode="auto">
            <a:xfrm>
              <a:off x="4970755" y="4729712"/>
              <a:ext cx="1107996" cy="461665"/>
            </a:xfrm>
            <a:prstGeom prst="rect">
              <a:avLst/>
            </a:prstGeom>
            <a:noFill/>
          </p:spPr>
          <p:txBody>
            <a:bodyPr wrap="none">
              <a:spAutoFit/>
            </a:bodyPr>
            <a:lstStyle/>
            <a:p>
              <a:pPr>
                <a:defRPr/>
              </a:pPr>
              <a:r>
                <a:rPr lang="zh-CN" altLang="en-US" sz="2400" b="1" dirty="0">
                  <a:solidFill>
                    <a:srgbClr val="1F497D"/>
                  </a:solidFill>
                  <a:latin typeface="微软雅黑" pitchFamily="34" charset="-122"/>
                  <a:ea typeface="微软雅黑" pitchFamily="34" charset="-122"/>
                </a:rPr>
                <a:t>导师：</a:t>
              </a:r>
            </a:p>
          </p:txBody>
        </p:sp>
      </p:grpSp>
      <p:cxnSp>
        <p:nvCxnSpPr>
          <p:cNvPr id="44" name="直接连接符 43"/>
          <p:cNvCxnSpPr/>
          <p:nvPr/>
        </p:nvCxnSpPr>
        <p:spPr>
          <a:xfrm>
            <a:off x="5351011" y="4846748"/>
            <a:ext cx="4793796" cy="0"/>
          </a:xfrm>
          <a:prstGeom prst="line">
            <a:avLst/>
          </a:prstGeom>
          <a:noFill/>
          <a:ln w="9525" cap="flat" cmpd="sng" algn="ctr">
            <a:solidFill>
              <a:schemeClr val="tx1"/>
            </a:solidFill>
            <a:prstDash val="solid"/>
          </a:ln>
          <a:effectLst/>
        </p:spPr>
      </p:cxnSp>
      <p:grpSp>
        <p:nvGrpSpPr>
          <p:cNvPr id="17" name="校徽组合">
            <a:extLst>
              <a:ext uri="{FF2B5EF4-FFF2-40B4-BE49-F238E27FC236}">
                <a16:creationId xmlns:a16="http://schemas.microsoft.com/office/drawing/2014/main" id="{873B05ED-B61D-41A9-86B1-51448722492F}"/>
              </a:ext>
            </a:extLst>
          </p:cNvPr>
          <p:cNvGrpSpPr/>
          <p:nvPr/>
        </p:nvGrpSpPr>
        <p:grpSpPr>
          <a:xfrm>
            <a:off x="1729448" y="1916478"/>
            <a:ext cx="2249710" cy="2249710"/>
            <a:chOff x="5369914" y="1058264"/>
            <a:chExt cx="1452171" cy="1452171"/>
          </a:xfrm>
        </p:grpSpPr>
        <p:sp>
          <p:nvSpPr>
            <p:cNvPr id="19" name="打底圆形">
              <a:extLst>
                <a:ext uri="{FF2B5EF4-FFF2-40B4-BE49-F238E27FC236}">
                  <a16:creationId xmlns:a16="http://schemas.microsoft.com/office/drawing/2014/main" id="{9A5CDF96-1D40-43D6-BAFB-177BAF00A297}"/>
                </a:ext>
              </a:extLst>
            </p:cNvPr>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 name="校徽">
              <a:extLst>
                <a:ext uri="{FF2B5EF4-FFF2-40B4-BE49-F238E27FC236}">
                  <a16:creationId xmlns:a16="http://schemas.microsoft.com/office/drawing/2014/main" id="{32290A9C-6ABA-4F2F-8065-D8C7E5CA01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spTree>
    <p:extLst>
      <p:ext uri="{BB962C8B-B14F-4D97-AF65-F5344CB8AC3E}">
        <p14:creationId xmlns:p14="http://schemas.microsoft.com/office/powerpoint/2010/main" val="1163075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250" fill="hold"/>
                                        <p:tgtEl>
                                          <p:spTgt spid="38"/>
                                        </p:tgtEl>
                                        <p:attrNameLst>
                                          <p:attrName>ppt_x</p:attrName>
                                        </p:attrNameLst>
                                      </p:cBhvr>
                                      <p:tavLst>
                                        <p:tav tm="0">
                                          <p:val>
                                            <p:strVal val="0-#ppt_w/2"/>
                                          </p:val>
                                        </p:tav>
                                        <p:tav tm="100000">
                                          <p:val>
                                            <p:strVal val="#ppt_x"/>
                                          </p:val>
                                        </p:tav>
                                      </p:tavLst>
                                    </p:anim>
                                    <p:anim calcmode="lin" valueType="num">
                                      <p:cBhvr additive="base">
                                        <p:cTn id="13" dur="25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2"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25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750" fill="hold"/>
                                        <p:tgtEl>
                                          <p:spTgt spid="17"/>
                                        </p:tgtEl>
                                        <p:attrNameLst>
                                          <p:attrName>ppt_w</p:attrName>
                                        </p:attrNameLst>
                                      </p:cBhvr>
                                      <p:tavLst>
                                        <p:tav tm="0">
                                          <p:val>
                                            <p:fltVal val="0"/>
                                          </p:val>
                                        </p:tav>
                                        <p:tav tm="100000">
                                          <p:val>
                                            <p:strVal val="#ppt_w"/>
                                          </p:val>
                                        </p:tav>
                                      </p:tavLst>
                                    </p:anim>
                                    <p:anim calcmode="lin" valueType="num">
                                      <p:cBhvr>
                                        <p:cTn id="27" dur="750" fill="hold"/>
                                        <p:tgtEl>
                                          <p:spTgt spid="17"/>
                                        </p:tgtEl>
                                        <p:attrNameLst>
                                          <p:attrName>ppt_h</p:attrName>
                                        </p:attrNameLst>
                                      </p:cBhvr>
                                      <p:tavLst>
                                        <p:tav tm="0">
                                          <p:val>
                                            <p:fltVal val="0"/>
                                          </p:val>
                                        </p:tav>
                                        <p:tav tm="100000">
                                          <p:val>
                                            <p:strVal val="#ppt_h"/>
                                          </p:val>
                                        </p:tav>
                                      </p:tavLst>
                                    </p:anim>
                                    <p:animEffect transition="in" filter="fade">
                                      <p:cBhvr>
                                        <p:cTn id="28" dur="750"/>
                                        <p:tgtEl>
                                          <p:spTgt spid="17"/>
                                        </p:tgtEl>
                                      </p:cBhvr>
                                    </p:animEffect>
                                  </p:childTnLst>
                                </p:cTn>
                              </p:par>
                              <p:par>
                                <p:cTn id="29" presetID="6" presetClass="emph" presetSubtype="0" autoRev="1" fill="hold" nodeType="withEffect">
                                  <p:stCondLst>
                                    <p:cond delay="400"/>
                                  </p:stCondLst>
                                  <p:childTnLst>
                                    <p:animScale>
                                      <p:cBhvr>
                                        <p:cTn id="30" dur="400" fill="hold"/>
                                        <p:tgtEl>
                                          <p:spTgt spid="17"/>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接触式</a:t>
              </a:r>
              <a:r>
                <a:rPr lang="en-US" altLang="zh-CN" sz="2400" dirty="0">
                  <a:solidFill>
                    <a:schemeClr val="bg1"/>
                  </a:solidFill>
                  <a:latin typeface="微软雅黑" panose="020B0503020204020204" pitchFamily="34" charset="-122"/>
                  <a:ea typeface="微软雅黑" panose="020B0503020204020204" pitchFamily="34" charset="-122"/>
                </a:rPr>
                <a:t>PPG</a:t>
              </a:r>
              <a:r>
                <a:rPr lang="zh-CN" altLang="en-US" sz="2400" dirty="0">
                  <a:solidFill>
                    <a:schemeClr val="bg1"/>
                  </a:solidFill>
                  <a:latin typeface="微软雅黑" panose="020B0503020204020204" pitchFamily="34" charset="-122"/>
                  <a:ea typeface="微软雅黑" panose="020B0503020204020204" pitchFamily="34" charset="-122"/>
                </a:rPr>
                <a:t>方法</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6D29D9-B751-455B-AB2E-EE4E216AB8F1}"/>
              </a:ext>
            </a:extLst>
          </p:cNvPr>
          <p:cNvSpPr txBox="1"/>
          <p:nvPr/>
        </p:nvSpPr>
        <p:spPr>
          <a:xfrm>
            <a:off x="317405" y="1204239"/>
            <a:ext cx="11532696" cy="875881"/>
          </a:xfrm>
          <a:prstGeom prst="rect">
            <a:avLst/>
          </a:prstGeom>
          <a:noFill/>
        </p:spPr>
        <p:txBody>
          <a:bodyPr wrap="square" rtlCol="0">
            <a:spAutoFit/>
          </a:bodyPr>
          <a:lstStyle/>
          <a:p>
            <a:pPr indent="457200">
              <a:lnSpc>
                <a:spcPct val="150000"/>
              </a:lnSpc>
            </a:pPr>
            <a:r>
              <a:rPr lang="zh-CN" altLang="en-US" dirty="0"/>
              <a:t>基于</a:t>
            </a:r>
            <a:r>
              <a:rPr lang="en-US" altLang="zh-CN" dirty="0"/>
              <a:t>RGB</a:t>
            </a:r>
            <a:r>
              <a:rPr lang="zh-CN" altLang="en-US" dirty="0"/>
              <a:t>摄像头的</a:t>
            </a:r>
            <a:r>
              <a:rPr lang="en-US" altLang="zh-CN" dirty="0"/>
              <a:t>PPG</a:t>
            </a:r>
            <a:r>
              <a:rPr lang="zh-CN" altLang="en-US" dirty="0"/>
              <a:t>方法通常来说需要两个组件，其中一个即摄像头（使用其替代光电探测器），另一个即光源（在外部光源亮度不够的时候，才需要使用自带光源，因此不是必须的），其基本原理如图</a:t>
            </a:r>
            <a:endParaRPr lang="en-US" altLang="zh-CN" dirty="0"/>
          </a:p>
        </p:txBody>
      </p:sp>
      <p:pic>
        <p:nvPicPr>
          <p:cNvPr id="18" name="图片 17">
            <a:extLst>
              <a:ext uri="{FF2B5EF4-FFF2-40B4-BE49-F238E27FC236}">
                <a16:creationId xmlns:a16="http://schemas.microsoft.com/office/drawing/2014/main" id="{9B3D7F56-F87A-4154-ABFA-62AC2CABB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17" y="2247519"/>
            <a:ext cx="3911303" cy="2575823"/>
          </a:xfrm>
          <a:prstGeom prst="rect">
            <a:avLst/>
          </a:prstGeom>
        </p:spPr>
      </p:pic>
      <p:pic>
        <p:nvPicPr>
          <p:cNvPr id="19" name="图片 18">
            <a:extLst>
              <a:ext uri="{FF2B5EF4-FFF2-40B4-BE49-F238E27FC236}">
                <a16:creationId xmlns:a16="http://schemas.microsoft.com/office/drawing/2014/main" id="{C23AA7B8-B93B-40DB-A475-AA9B9AFBB9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bwMode="auto">
          <a:xfrm>
            <a:off x="408353" y="4617907"/>
            <a:ext cx="3825558" cy="1784501"/>
          </a:xfrm>
          <a:prstGeom prst="rect">
            <a:avLst/>
          </a:prstGeom>
          <a:ln>
            <a:noFill/>
          </a:ln>
          <a:extLst>
            <a:ext uri="{53640926-AAD7-44D8-BBD7-CCE9431645EC}">
              <a14:shadowObscured xmlns:a14="http://schemas.microsoft.com/office/drawing/2010/main"/>
            </a:ext>
          </a:extLst>
        </p:spPr>
      </p:pic>
      <p:pic>
        <p:nvPicPr>
          <p:cNvPr id="20" name="图形 49">
            <a:extLst>
              <a:ext uri="{FF2B5EF4-FFF2-40B4-BE49-F238E27FC236}">
                <a16:creationId xmlns:a16="http://schemas.microsoft.com/office/drawing/2014/main" id="{95A099C7-157D-45D6-A556-BC23B0453D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7811" y="2247519"/>
            <a:ext cx="6144427" cy="3941601"/>
          </a:xfrm>
          <a:prstGeom prst="rect">
            <a:avLst/>
          </a:prstGeom>
        </p:spPr>
      </p:pic>
    </p:spTree>
    <p:extLst>
      <p:ext uri="{BB962C8B-B14F-4D97-AF65-F5344CB8AC3E}">
        <p14:creationId xmlns:p14="http://schemas.microsoft.com/office/powerpoint/2010/main" val="537119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远程</a:t>
              </a:r>
              <a:r>
                <a:rPr lang="en-US" altLang="zh-CN" sz="2400" dirty="0">
                  <a:solidFill>
                    <a:schemeClr val="bg1"/>
                  </a:solidFill>
                  <a:latin typeface="微软雅黑" panose="020B0503020204020204" pitchFamily="34" charset="-122"/>
                  <a:ea typeface="微软雅黑" panose="020B0503020204020204" pitchFamily="34" charset="-122"/>
                </a:rPr>
                <a:t>PPG</a:t>
              </a:r>
              <a:r>
                <a:rPr lang="zh-CN" altLang="en-US" sz="2400" dirty="0">
                  <a:solidFill>
                    <a:schemeClr val="bg1"/>
                  </a:solidFill>
                  <a:latin typeface="微软雅黑" panose="020B0503020204020204" pitchFamily="34" charset="-122"/>
                  <a:ea typeface="微软雅黑" panose="020B0503020204020204" pitchFamily="34" charset="-122"/>
                </a:rPr>
                <a:t>方法</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6D29D9-B751-455B-AB2E-EE4E216AB8F1}"/>
              </a:ext>
            </a:extLst>
          </p:cNvPr>
          <p:cNvSpPr txBox="1"/>
          <p:nvPr/>
        </p:nvSpPr>
        <p:spPr>
          <a:xfrm>
            <a:off x="317406" y="1204239"/>
            <a:ext cx="11532694" cy="875881"/>
          </a:xfrm>
          <a:prstGeom prst="rect">
            <a:avLst/>
          </a:prstGeom>
          <a:noFill/>
        </p:spPr>
        <p:txBody>
          <a:bodyPr wrap="square" rtlCol="0">
            <a:spAutoFit/>
          </a:bodyPr>
          <a:lstStyle/>
          <a:p>
            <a:pPr indent="457200">
              <a:lnSpc>
                <a:spcPct val="150000"/>
              </a:lnSpc>
            </a:pPr>
            <a:r>
              <a:rPr lang="zh-CN" altLang="en-US" dirty="0"/>
              <a:t>基于</a:t>
            </a:r>
            <a:r>
              <a:rPr lang="en-US" altLang="zh-CN" dirty="0"/>
              <a:t>RGB</a:t>
            </a:r>
            <a:r>
              <a:rPr lang="zh-CN" altLang="en-US" dirty="0"/>
              <a:t>摄像头的远程</a:t>
            </a:r>
            <a:r>
              <a:rPr lang="en-US" altLang="zh-CN" dirty="0"/>
              <a:t>PPG</a:t>
            </a:r>
            <a:r>
              <a:rPr lang="zh-CN" altLang="en-US" dirty="0"/>
              <a:t>方法的原理是利用摄像机捕获血液脉冲引起的人体皮肤表面细微颜色变化，这种方法可以实现对人体心脏活动的非接触式监测，这种方法就不存在肉眼看到的颜色变化了。</a:t>
            </a:r>
            <a:endParaRPr lang="en-US" altLang="zh-CN" dirty="0"/>
          </a:p>
        </p:txBody>
      </p:sp>
      <p:pic>
        <p:nvPicPr>
          <p:cNvPr id="3" name="图片 2">
            <a:extLst>
              <a:ext uri="{FF2B5EF4-FFF2-40B4-BE49-F238E27FC236}">
                <a16:creationId xmlns:a16="http://schemas.microsoft.com/office/drawing/2014/main" id="{D7A5F290-EA54-4AB3-BA25-F253F516E5ED}"/>
              </a:ext>
            </a:extLst>
          </p:cNvPr>
          <p:cNvPicPr>
            <a:picLocks noChangeAspect="1"/>
          </p:cNvPicPr>
          <p:nvPr/>
        </p:nvPicPr>
        <p:blipFill>
          <a:blip r:embed="rId3"/>
          <a:stretch>
            <a:fillRect/>
          </a:stretch>
        </p:blipFill>
        <p:spPr>
          <a:xfrm>
            <a:off x="4237039" y="2397344"/>
            <a:ext cx="2272921" cy="2308324"/>
          </a:xfrm>
          <a:prstGeom prst="rect">
            <a:avLst/>
          </a:prstGeom>
        </p:spPr>
      </p:pic>
      <p:pic>
        <p:nvPicPr>
          <p:cNvPr id="21" name="图形 50">
            <a:extLst>
              <a:ext uri="{FF2B5EF4-FFF2-40B4-BE49-F238E27FC236}">
                <a16:creationId xmlns:a16="http://schemas.microsoft.com/office/drawing/2014/main" id="{50FDEE2E-DCF1-4EE5-94C3-354C8F3062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5729" y="2080120"/>
            <a:ext cx="5138699" cy="4064806"/>
          </a:xfrm>
          <a:prstGeom prst="rect">
            <a:avLst/>
          </a:prstGeom>
        </p:spPr>
      </p:pic>
      <p:sp>
        <p:nvSpPr>
          <p:cNvPr id="22" name="文本框 21">
            <a:extLst>
              <a:ext uri="{FF2B5EF4-FFF2-40B4-BE49-F238E27FC236}">
                <a16:creationId xmlns:a16="http://schemas.microsoft.com/office/drawing/2014/main" id="{F97516EE-3C4C-4C38-BCEC-A314D6EB2851}"/>
              </a:ext>
            </a:extLst>
          </p:cNvPr>
          <p:cNvSpPr txBox="1"/>
          <p:nvPr/>
        </p:nvSpPr>
        <p:spPr>
          <a:xfrm>
            <a:off x="317405" y="2247519"/>
            <a:ext cx="3457575" cy="3368871"/>
          </a:xfrm>
          <a:prstGeom prst="rect">
            <a:avLst/>
          </a:prstGeom>
          <a:noFill/>
        </p:spPr>
        <p:txBody>
          <a:bodyPr wrap="square">
            <a:spAutoFit/>
          </a:bodyPr>
          <a:lstStyle/>
          <a:p>
            <a:pPr indent="457200">
              <a:lnSpc>
                <a:spcPct val="150000"/>
              </a:lnSpc>
            </a:pPr>
            <a:r>
              <a:rPr lang="zh-CN" altLang="en-US" dirty="0"/>
              <a:t>其中比较具有代表性分别是</a:t>
            </a:r>
            <a:r>
              <a:rPr lang="en-US" altLang="zh-CN" dirty="0"/>
              <a:t>BSS rPPG</a:t>
            </a:r>
            <a:r>
              <a:rPr lang="zh-CN" altLang="en-US" dirty="0"/>
              <a:t>方法、</a:t>
            </a:r>
            <a:r>
              <a:rPr lang="en-US" altLang="zh-CN" dirty="0"/>
              <a:t>CHROM rPPG</a:t>
            </a:r>
            <a:r>
              <a:rPr lang="zh-CN" altLang="en-US" dirty="0"/>
              <a:t>方法、</a:t>
            </a:r>
            <a:r>
              <a:rPr lang="en-US" altLang="zh-CN" dirty="0"/>
              <a:t>PBV rPPG</a:t>
            </a:r>
            <a:r>
              <a:rPr lang="zh-CN" altLang="en-US" dirty="0"/>
              <a:t>方法、</a:t>
            </a:r>
            <a:r>
              <a:rPr lang="en-US" altLang="zh-CN" dirty="0"/>
              <a:t>2SR rPPG</a:t>
            </a:r>
            <a:r>
              <a:rPr lang="zh-CN" altLang="en-US" dirty="0"/>
              <a:t>方法。无论是哪种</a:t>
            </a:r>
            <a:r>
              <a:rPr lang="en-US" altLang="zh-CN" dirty="0"/>
              <a:t>rPPG</a:t>
            </a:r>
            <a:r>
              <a:rPr lang="zh-CN" altLang="en-US" dirty="0"/>
              <a:t>方法，其主要原理都是从人体的皮肤处提取出相应的</a:t>
            </a:r>
            <a:r>
              <a:rPr lang="en-US" altLang="zh-CN" dirty="0"/>
              <a:t>RGB</a:t>
            </a:r>
            <a:r>
              <a:rPr lang="zh-CN" altLang="en-US" dirty="0"/>
              <a:t>像素值，然后再融合</a:t>
            </a:r>
            <a:r>
              <a:rPr lang="en-US" altLang="zh-CN" dirty="0"/>
              <a:t>RGB</a:t>
            </a:r>
            <a:r>
              <a:rPr lang="zh-CN" altLang="en-US" dirty="0"/>
              <a:t>三个通道像素值获得</a:t>
            </a:r>
            <a:r>
              <a:rPr lang="en-US" altLang="zh-CN" dirty="0"/>
              <a:t>PPG</a:t>
            </a:r>
            <a:r>
              <a:rPr lang="zh-CN" altLang="en-US" dirty="0"/>
              <a:t>脉冲。</a:t>
            </a:r>
          </a:p>
        </p:txBody>
      </p:sp>
    </p:spTree>
    <p:extLst>
      <p:ext uri="{BB962C8B-B14F-4D97-AF65-F5344CB8AC3E}">
        <p14:creationId xmlns:p14="http://schemas.microsoft.com/office/powerpoint/2010/main" val="3290047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PPG</a:t>
              </a:r>
              <a:r>
                <a:rPr lang="zh-CN" altLang="en-US" sz="2400" dirty="0">
                  <a:solidFill>
                    <a:schemeClr val="bg1"/>
                  </a:solidFill>
                  <a:latin typeface="微软雅黑" panose="020B0503020204020204" pitchFamily="34" charset="-122"/>
                  <a:ea typeface="微软雅黑" panose="020B0503020204020204" pitchFamily="34" charset="-122"/>
                </a:rPr>
                <a:t>注意力识别</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015AB2B7-5FE4-4D97-B4D4-5C341935B330}"/>
              </a:ext>
            </a:extLst>
          </p:cNvPr>
          <p:cNvPicPr>
            <a:picLocks noChangeAspect="1"/>
          </p:cNvPicPr>
          <p:nvPr/>
        </p:nvPicPr>
        <p:blipFill>
          <a:blip r:embed="rId3"/>
          <a:stretch>
            <a:fillRect/>
          </a:stretch>
        </p:blipFill>
        <p:spPr>
          <a:xfrm>
            <a:off x="6383428" y="590668"/>
            <a:ext cx="5822970" cy="5695831"/>
          </a:xfrm>
          <a:prstGeom prst="rect">
            <a:avLst/>
          </a:prstGeom>
        </p:spPr>
      </p:pic>
      <p:pic>
        <p:nvPicPr>
          <p:cNvPr id="10" name="图形 1">
            <a:extLst>
              <a:ext uri="{FF2B5EF4-FFF2-40B4-BE49-F238E27FC236}">
                <a16:creationId xmlns:a16="http://schemas.microsoft.com/office/drawing/2014/main" id="{B1AE77EC-57CA-4765-8C68-159B29715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055" y="1594167"/>
            <a:ext cx="6031924" cy="4111307"/>
          </a:xfrm>
          <a:prstGeom prst="rect">
            <a:avLst/>
          </a:prstGeom>
        </p:spPr>
      </p:pic>
    </p:spTree>
    <p:extLst>
      <p:ext uri="{BB962C8B-B14F-4D97-AF65-F5344CB8AC3E}">
        <p14:creationId xmlns:p14="http://schemas.microsoft.com/office/powerpoint/2010/main" val="3555963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心率变异性特征</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9589935B-0887-4A33-9799-7C4C8A2F71F7}"/>
              </a:ext>
            </a:extLst>
          </p:cNvPr>
          <p:cNvGraphicFramePr>
            <a:graphicFrameLocks noGrp="1"/>
          </p:cNvGraphicFramePr>
          <p:nvPr>
            <p:extLst>
              <p:ext uri="{D42A27DB-BD31-4B8C-83A1-F6EECF244321}">
                <p14:modId xmlns:p14="http://schemas.microsoft.com/office/powerpoint/2010/main" val="2864748408"/>
              </p:ext>
            </p:extLst>
          </p:nvPr>
        </p:nvGraphicFramePr>
        <p:xfrm>
          <a:off x="4053294" y="1789315"/>
          <a:ext cx="7922271" cy="4615180"/>
        </p:xfrm>
        <a:graphic>
          <a:graphicData uri="http://schemas.openxmlformats.org/drawingml/2006/table">
            <a:tbl>
              <a:tblPr firstRow="1" firstCol="1" bandRow="1">
                <a:tableStyleId>{5C22544A-7EE6-4342-B048-85BDC9FD1C3A}</a:tableStyleId>
              </a:tblPr>
              <a:tblGrid>
                <a:gridCol w="2210313">
                  <a:extLst>
                    <a:ext uri="{9D8B030D-6E8A-4147-A177-3AD203B41FA5}">
                      <a16:colId xmlns:a16="http://schemas.microsoft.com/office/drawing/2014/main" val="4095154595"/>
                    </a:ext>
                  </a:extLst>
                </a:gridCol>
                <a:gridCol w="5711958">
                  <a:extLst>
                    <a:ext uri="{9D8B030D-6E8A-4147-A177-3AD203B41FA5}">
                      <a16:colId xmlns:a16="http://schemas.microsoft.com/office/drawing/2014/main" val="4120482550"/>
                    </a:ext>
                  </a:extLst>
                </a:gridCol>
              </a:tblGrid>
              <a:tr h="196700">
                <a:tc>
                  <a:txBody>
                    <a:bodyPr/>
                    <a:lstStyle/>
                    <a:p>
                      <a:pPr indent="266700" algn="ctr">
                        <a:lnSpc>
                          <a:spcPts val="2000"/>
                        </a:lnSpc>
                      </a:pPr>
                      <a:r>
                        <a:rPr lang="zh-CN" sz="900" kern="100">
                          <a:effectLst/>
                        </a:rPr>
                        <a:t>特征</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特征描述</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611017273"/>
                  </a:ext>
                </a:extLst>
              </a:tr>
              <a:tr h="200403">
                <a:tc>
                  <a:txBody>
                    <a:bodyPr/>
                    <a:lstStyle/>
                    <a:p>
                      <a:pPr indent="266700" algn="ctr">
                        <a:lnSpc>
                          <a:spcPts val="2000"/>
                        </a:lnSpc>
                      </a:pPr>
                      <a:r>
                        <a:rPr lang="en-US" sz="900" kern="100">
                          <a:effectLst/>
                        </a:rPr>
                        <a:t>MEAN_RRI</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a:t>
                      </a:r>
                      <a:r>
                        <a:rPr lang="en-US" sz="900" kern="100">
                          <a:effectLst/>
                        </a:rPr>
                        <a:t>RR</a:t>
                      </a:r>
                      <a:r>
                        <a:rPr lang="zh-CN" sz="900" kern="100">
                          <a:effectLst/>
                        </a:rPr>
                        <a:t>间隔数据的平均值</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974233050"/>
                  </a:ext>
                </a:extLst>
              </a:tr>
              <a:tr h="200403">
                <a:tc>
                  <a:txBody>
                    <a:bodyPr/>
                    <a:lstStyle/>
                    <a:p>
                      <a:pPr indent="266700" algn="ctr">
                        <a:lnSpc>
                          <a:spcPts val="2000"/>
                        </a:lnSpc>
                      </a:pPr>
                      <a:r>
                        <a:rPr lang="en-US" sz="900" kern="100">
                          <a:effectLst/>
                        </a:rPr>
                        <a:t>SDNN</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连续正常心跳之间时间间隔的标准差</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2919401598"/>
                  </a:ext>
                </a:extLst>
              </a:tr>
              <a:tr h="200403">
                <a:tc>
                  <a:txBody>
                    <a:bodyPr/>
                    <a:lstStyle/>
                    <a:p>
                      <a:pPr indent="266700" algn="ctr">
                        <a:lnSpc>
                          <a:spcPts val="2000"/>
                        </a:lnSpc>
                      </a:pPr>
                      <a:r>
                        <a:rPr lang="en-US" sz="900" kern="100">
                          <a:effectLst/>
                        </a:rPr>
                        <a:t>SDSD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相邻</a:t>
                      </a:r>
                      <a:r>
                        <a:rPr lang="en-US" sz="900" kern="100">
                          <a:effectLst/>
                        </a:rPr>
                        <a:t>RR</a:t>
                      </a:r>
                      <a:r>
                        <a:rPr lang="zh-CN" sz="900" kern="100">
                          <a:effectLst/>
                        </a:rPr>
                        <a:t>间隔之间差值的标准差</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463720534"/>
                  </a:ext>
                </a:extLst>
              </a:tr>
              <a:tr h="200403">
                <a:tc>
                  <a:txBody>
                    <a:bodyPr/>
                    <a:lstStyle/>
                    <a:p>
                      <a:pPr indent="266700" algn="ctr">
                        <a:lnSpc>
                          <a:spcPts val="2000"/>
                        </a:lnSpc>
                      </a:pPr>
                      <a:r>
                        <a:rPr lang="en-US" sz="900" kern="100">
                          <a:effectLst/>
                        </a:rPr>
                        <a:t>NN50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连续的</a:t>
                      </a:r>
                      <a:r>
                        <a:rPr lang="en-US" sz="900" kern="100">
                          <a:effectLst/>
                        </a:rPr>
                        <a:t>RR</a:t>
                      </a:r>
                      <a:r>
                        <a:rPr lang="zh-CN" sz="900" kern="100">
                          <a:effectLst/>
                        </a:rPr>
                        <a:t>间隔之差数大于</a:t>
                      </a:r>
                      <a:r>
                        <a:rPr lang="en-US" sz="900" kern="100">
                          <a:effectLst/>
                        </a:rPr>
                        <a:t>50ms</a:t>
                      </a:r>
                      <a:r>
                        <a:rPr lang="zh-CN" sz="900" kern="100">
                          <a:effectLst/>
                        </a:rPr>
                        <a:t>的数量</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64418971"/>
                  </a:ext>
                </a:extLst>
              </a:tr>
              <a:tr h="200403">
                <a:tc>
                  <a:txBody>
                    <a:bodyPr/>
                    <a:lstStyle/>
                    <a:p>
                      <a:pPr indent="266700" algn="ctr">
                        <a:lnSpc>
                          <a:spcPts val="2000"/>
                        </a:lnSpc>
                      </a:pPr>
                      <a:r>
                        <a:rPr lang="en-US" sz="900" kern="100">
                          <a:effectLst/>
                        </a:rPr>
                        <a:t>PNN50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en-US" sz="900" kern="100">
                          <a:effectLst/>
                        </a:rPr>
                        <a:t>NN50</a:t>
                      </a:r>
                      <a:r>
                        <a:rPr lang="zh-CN" sz="900" kern="100">
                          <a:effectLst/>
                        </a:rPr>
                        <a:t>除以</a:t>
                      </a:r>
                      <a:r>
                        <a:rPr lang="en-US" sz="900" kern="100">
                          <a:effectLst/>
                        </a:rPr>
                        <a:t>RR</a:t>
                      </a:r>
                      <a:r>
                        <a:rPr lang="zh-CN" sz="900" kern="100">
                          <a:effectLst/>
                        </a:rPr>
                        <a:t>间隔数据的总数量所得到的比例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737266628"/>
                  </a:ext>
                </a:extLst>
              </a:tr>
              <a:tr h="200403">
                <a:tc>
                  <a:txBody>
                    <a:bodyPr/>
                    <a:lstStyle/>
                    <a:p>
                      <a:pPr indent="266700" algn="ctr">
                        <a:lnSpc>
                          <a:spcPts val="2000"/>
                        </a:lnSpc>
                      </a:pPr>
                      <a:r>
                        <a:rPr lang="en-US" sz="900" kern="100">
                          <a:effectLst/>
                        </a:rPr>
                        <a:t>NN20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连续的</a:t>
                      </a:r>
                      <a:r>
                        <a:rPr lang="en-US" sz="900" kern="100">
                          <a:effectLst/>
                        </a:rPr>
                        <a:t>RR</a:t>
                      </a:r>
                      <a:r>
                        <a:rPr lang="zh-CN" sz="900" kern="100">
                          <a:effectLst/>
                        </a:rPr>
                        <a:t>间隔之差数大于</a:t>
                      </a:r>
                      <a:r>
                        <a:rPr lang="en-US" sz="900" kern="100">
                          <a:effectLst/>
                        </a:rPr>
                        <a:t>20ms</a:t>
                      </a:r>
                      <a:r>
                        <a:rPr lang="zh-CN" sz="900" kern="100">
                          <a:effectLst/>
                        </a:rPr>
                        <a:t>的数量</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231144437"/>
                  </a:ext>
                </a:extLst>
              </a:tr>
              <a:tr h="200403">
                <a:tc>
                  <a:txBody>
                    <a:bodyPr/>
                    <a:lstStyle/>
                    <a:p>
                      <a:pPr indent="266700" algn="ctr">
                        <a:lnSpc>
                          <a:spcPts val="2000"/>
                        </a:lnSpc>
                      </a:pPr>
                      <a:r>
                        <a:rPr lang="en-US" sz="900" kern="100">
                          <a:effectLst/>
                        </a:rPr>
                        <a:t>PNN20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用</a:t>
                      </a:r>
                      <a:r>
                        <a:rPr lang="en-US" sz="900" kern="100">
                          <a:effectLst/>
                        </a:rPr>
                        <a:t>NN20</a:t>
                      </a:r>
                      <a:r>
                        <a:rPr lang="zh-CN" sz="900" kern="100">
                          <a:effectLst/>
                        </a:rPr>
                        <a:t>除以</a:t>
                      </a:r>
                      <a:r>
                        <a:rPr lang="en-US" sz="900" kern="100">
                          <a:effectLst/>
                        </a:rPr>
                        <a:t>RR</a:t>
                      </a:r>
                      <a:r>
                        <a:rPr lang="zh-CN" sz="900" kern="100">
                          <a:effectLst/>
                        </a:rPr>
                        <a:t>间隔数据的总数量所得到的比例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2144486832"/>
                  </a:ext>
                </a:extLst>
              </a:tr>
              <a:tr h="200403">
                <a:tc>
                  <a:txBody>
                    <a:bodyPr/>
                    <a:lstStyle/>
                    <a:p>
                      <a:pPr indent="266700" algn="ctr">
                        <a:lnSpc>
                          <a:spcPts val="2000"/>
                        </a:lnSpc>
                      </a:pPr>
                      <a:r>
                        <a:rPr lang="en-US" sz="900" kern="100">
                          <a:effectLst/>
                        </a:rPr>
                        <a:t>RMSSD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相邻</a:t>
                      </a:r>
                      <a:r>
                        <a:rPr lang="en-US" sz="900" kern="100">
                          <a:effectLst/>
                        </a:rPr>
                        <a:t>RR</a:t>
                      </a:r>
                      <a:r>
                        <a:rPr lang="zh-CN" sz="900" kern="100">
                          <a:effectLst/>
                        </a:rPr>
                        <a:t>间隔之间的差值平方和的均值的平方根</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349844669"/>
                  </a:ext>
                </a:extLst>
              </a:tr>
              <a:tr h="200403">
                <a:tc>
                  <a:txBody>
                    <a:bodyPr/>
                    <a:lstStyle/>
                    <a:p>
                      <a:pPr indent="266700" algn="ctr">
                        <a:lnSpc>
                          <a:spcPts val="2000"/>
                        </a:lnSpc>
                      </a:pPr>
                      <a:r>
                        <a:rPr lang="en-US" sz="900" kern="100">
                          <a:effectLst/>
                        </a:rPr>
                        <a:t>MEDIAN_NN</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a:t>
                      </a:r>
                      <a:r>
                        <a:rPr lang="en-US" sz="900" kern="100">
                          <a:effectLst/>
                        </a:rPr>
                        <a:t>RR</a:t>
                      </a:r>
                      <a:r>
                        <a:rPr lang="zh-CN" sz="900" kern="100">
                          <a:effectLst/>
                        </a:rPr>
                        <a:t>间隔数据的绝对值的中位数</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500717043"/>
                  </a:ext>
                </a:extLst>
              </a:tr>
              <a:tr h="200403">
                <a:tc>
                  <a:txBody>
                    <a:bodyPr/>
                    <a:lstStyle/>
                    <a:p>
                      <a:pPr indent="266700" algn="ctr">
                        <a:lnSpc>
                          <a:spcPts val="2000"/>
                        </a:lnSpc>
                      </a:pPr>
                      <a:r>
                        <a:rPr lang="en-US" sz="900" kern="100">
                          <a:effectLst/>
                        </a:rPr>
                        <a:t>RANGE_NN</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连续</a:t>
                      </a:r>
                      <a:r>
                        <a:rPr lang="en-US" sz="900" kern="100">
                          <a:effectLst/>
                        </a:rPr>
                        <a:t>RR</a:t>
                      </a:r>
                      <a:r>
                        <a:rPr lang="zh-CN" sz="900" kern="100">
                          <a:effectLst/>
                        </a:rPr>
                        <a:t>间隔数据的范围</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522170974"/>
                  </a:ext>
                </a:extLst>
              </a:tr>
              <a:tr h="200403">
                <a:tc>
                  <a:txBody>
                    <a:bodyPr/>
                    <a:lstStyle/>
                    <a:p>
                      <a:pPr indent="266700" algn="ctr">
                        <a:lnSpc>
                          <a:spcPts val="2000"/>
                        </a:lnSpc>
                      </a:pPr>
                      <a:r>
                        <a:rPr lang="en-US" sz="900" kern="100">
                          <a:effectLst/>
                        </a:rPr>
                        <a:t>CVSD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en-US" sz="900" kern="100">
                          <a:effectLst/>
                        </a:rPr>
                        <a:t>RMSSD</a:t>
                      </a:r>
                      <a:r>
                        <a:rPr lang="zh-CN" sz="900" kern="100">
                          <a:effectLst/>
                        </a:rPr>
                        <a:t>除于</a:t>
                      </a:r>
                      <a:r>
                        <a:rPr lang="en-US" sz="900" kern="100">
                          <a:effectLst/>
                        </a:rPr>
                        <a:t>MEAN_RRI</a:t>
                      </a:r>
                      <a:r>
                        <a:rPr lang="zh-CN" sz="900" kern="100">
                          <a:effectLst/>
                        </a:rPr>
                        <a:t>所得比例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106917186"/>
                  </a:ext>
                </a:extLst>
              </a:tr>
              <a:tr h="200403">
                <a:tc>
                  <a:txBody>
                    <a:bodyPr/>
                    <a:lstStyle/>
                    <a:p>
                      <a:pPr indent="266700" algn="ctr">
                        <a:lnSpc>
                          <a:spcPts val="2000"/>
                        </a:lnSpc>
                      </a:pPr>
                      <a:r>
                        <a:rPr lang="en-US" sz="900" kern="100">
                          <a:effectLst/>
                        </a:rPr>
                        <a:t>CVNNI</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en-US" sz="900" kern="100">
                          <a:effectLst/>
                        </a:rPr>
                        <a:t>SDNN</a:t>
                      </a:r>
                      <a:r>
                        <a:rPr lang="zh-CN" sz="900" kern="100">
                          <a:effectLst/>
                        </a:rPr>
                        <a:t>除于</a:t>
                      </a:r>
                      <a:r>
                        <a:rPr lang="en-US" sz="900" kern="100">
                          <a:effectLst/>
                        </a:rPr>
                        <a:t>MEAN_RRI</a:t>
                      </a:r>
                      <a:r>
                        <a:rPr lang="zh-CN" sz="900" kern="100">
                          <a:effectLst/>
                        </a:rPr>
                        <a:t>所得比例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67903770"/>
                  </a:ext>
                </a:extLst>
              </a:tr>
              <a:tr h="200403">
                <a:tc>
                  <a:txBody>
                    <a:bodyPr/>
                    <a:lstStyle/>
                    <a:p>
                      <a:pPr indent="266700" algn="ctr">
                        <a:lnSpc>
                          <a:spcPts val="2000"/>
                        </a:lnSpc>
                      </a:pPr>
                      <a:r>
                        <a:rPr lang="en-US" sz="900" kern="100">
                          <a:effectLst/>
                        </a:rPr>
                        <a:t>MEAN_HR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根据连续</a:t>
                      </a:r>
                      <a:r>
                        <a:rPr lang="en-US" sz="900" kern="100">
                          <a:effectLst/>
                        </a:rPr>
                        <a:t>RR</a:t>
                      </a:r>
                      <a:r>
                        <a:rPr lang="zh-CN" sz="900" kern="100">
                          <a:effectLst/>
                        </a:rPr>
                        <a:t>间隔数据计算出的平均心率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279538579"/>
                  </a:ext>
                </a:extLst>
              </a:tr>
              <a:tr h="200403">
                <a:tc>
                  <a:txBody>
                    <a:bodyPr/>
                    <a:lstStyle/>
                    <a:p>
                      <a:pPr indent="266700" algn="ctr">
                        <a:lnSpc>
                          <a:spcPts val="2000"/>
                        </a:lnSpc>
                      </a:pPr>
                      <a:r>
                        <a:rPr lang="en-US" sz="900" kern="100">
                          <a:effectLst/>
                        </a:rPr>
                        <a:t>MAX_HR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根据连续</a:t>
                      </a:r>
                      <a:r>
                        <a:rPr lang="en-US" sz="900" kern="100">
                          <a:effectLst/>
                        </a:rPr>
                        <a:t>RR</a:t>
                      </a:r>
                      <a:r>
                        <a:rPr lang="zh-CN" sz="900" kern="100">
                          <a:effectLst/>
                        </a:rPr>
                        <a:t>间隔数据计算出的最大心率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345546766"/>
                  </a:ext>
                </a:extLst>
              </a:tr>
              <a:tr h="200403">
                <a:tc>
                  <a:txBody>
                    <a:bodyPr/>
                    <a:lstStyle/>
                    <a:p>
                      <a:pPr indent="266700" algn="ctr">
                        <a:lnSpc>
                          <a:spcPts val="2000"/>
                        </a:lnSpc>
                      </a:pPr>
                      <a:r>
                        <a:rPr lang="en-US" sz="900" kern="100">
                          <a:effectLst/>
                        </a:rPr>
                        <a:t>MIN_HR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根据连续</a:t>
                      </a:r>
                      <a:r>
                        <a:rPr lang="en-US" sz="900" kern="100">
                          <a:effectLst/>
                        </a:rPr>
                        <a:t>RR</a:t>
                      </a:r>
                      <a:r>
                        <a:rPr lang="zh-CN" sz="900" kern="100">
                          <a:effectLst/>
                        </a:rPr>
                        <a:t>间隔数据计算出的最小心率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3025378264"/>
                  </a:ext>
                </a:extLst>
              </a:tr>
              <a:tr h="200403">
                <a:tc>
                  <a:txBody>
                    <a:bodyPr/>
                    <a:lstStyle/>
                    <a:p>
                      <a:pPr indent="266700" algn="ctr">
                        <a:lnSpc>
                          <a:spcPts val="2000"/>
                        </a:lnSpc>
                      </a:pPr>
                      <a:r>
                        <a:rPr lang="en-US" sz="900" kern="100">
                          <a:effectLst/>
                        </a:rPr>
                        <a:t>STD_HR</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根据连续</a:t>
                      </a:r>
                      <a:r>
                        <a:rPr lang="en-US" sz="900" kern="100">
                          <a:effectLst/>
                        </a:rPr>
                        <a:t>RR</a:t>
                      </a:r>
                      <a:r>
                        <a:rPr lang="zh-CN" sz="900" kern="100">
                          <a:effectLst/>
                        </a:rPr>
                        <a:t>间隔数据计算出的心率标准差</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714682247"/>
                  </a:ext>
                </a:extLst>
              </a:tr>
              <a:tr h="200403">
                <a:tc>
                  <a:txBody>
                    <a:bodyPr/>
                    <a:lstStyle/>
                    <a:p>
                      <a:pPr indent="266700" algn="ctr">
                        <a:lnSpc>
                          <a:spcPts val="2000"/>
                        </a:lnSpc>
                      </a:pPr>
                      <a:r>
                        <a:rPr lang="en-US" sz="900" kern="100">
                          <a:effectLst/>
                        </a:rPr>
                        <a:t>LF</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低频段（</a:t>
                      </a:r>
                      <a:r>
                        <a:rPr lang="en-US" sz="900" kern="100">
                          <a:effectLst/>
                        </a:rPr>
                        <a:t>0.04Hz-0.15Hz</a:t>
                      </a:r>
                      <a:r>
                        <a:rPr lang="zh-CN" sz="900" kern="100">
                          <a:effectLst/>
                        </a:rPr>
                        <a:t>）的功率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828754184"/>
                  </a:ext>
                </a:extLst>
              </a:tr>
              <a:tr h="200403">
                <a:tc>
                  <a:txBody>
                    <a:bodyPr/>
                    <a:lstStyle/>
                    <a:p>
                      <a:pPr indent="266700" algn="ctr">
                        <a:lnSpc>
                          <a:spcPts val="2000"/>
                        </a:lnSpc>
                      </a:pPr>
                      <a:r>
                        <a:rPr lang="en-US" sz="900" kern="100">
                          <a:effectLst/>
                        </a:rPr>
                        <a:t>HF</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高频段（</a:t>
                      </a:r>
                      <a:r>
                        <a:rPr lang="en-US" sz="900" kern="100">
                          <a:effectLst/>
                        </a:rPr>
                        <a:t>0.15Hz-0.40Hz</a:t>
                      </a:r>
                      <a:r>
                        <a:rPr lang="zh-CN" sz="900" kern="100">
                          <a:effectLst/>
                        </a:rPr>
                        <a:t>）的功率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4137079135"/>
                  </a:ext>
                </a:extLst>
              </a:tr>
              <a:tr h="200403">
                <a:tc>
                  <a:txBody>
                    <a:bodyPr/>
                    <a:lstStyle/>
                    <a:p>
                      <a:pPr indent="266700" algn="ctr">
                        <a:lnSpc>
                          <a:spcPts val="2000"/>
                        </a:lnSpc>
                      </a:pPr>
                      <a:r>
                        <a:rPr lang="en-US" sz="900" kern="100">
                          <a:effectLst/>
                        </a:rPr>
                        <a:t>VLF</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zh-CN" sz="900" kern="100">
                          <a:effectLst/>
                        </a:rPr>
                        <a:t>极低频段（</a:t>
                      </a:r>
                      <a:r>
                        <a:rPr lang="en-US" sz="900" kern="100">
                          <a:effectLst/>
                        </a:rPr>
                        <a:t>0.003Hz-0.04Hz</a:t>
                      </a:r>
                      <a:r>
                        <a:rPr lang="zh-CN" sz="900" kern="100">
                          <a:effectLst/>
                        </a:rPr>
                        <a:t>）的功率</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1349935722"/>
                  </a:ext>
                </a:extLst>
              </a:tr>
              <a:tr h="200403">
                <a:tc>
                  <a:txBody>
                    <a:bodyPr/>
                    <a:lstStyle/>
                    <a:p>
                      <a:pPr indent="266700" algn="ctr">
                        <a:lnSpc>
                          <a:spcPts val="2000"/>
                        </a:lnSpc>
                      </a:pPr>
                      <a:r>
                        <a:rPr lang="en-US" sz="900" kern="100">
                          <a:effectLst/>
                        </a:rPr>
                        <a:t>LF_HF_RATIO</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tc>
                  <a:txBody>
                    <a:bodyPr/>
                    <a:lstStyle/>
                    <a:p>
                      <a:pPr indent="266700" algn="ctr">
                        <a:lnSpc>
                          <a:spcPts val="2000"/>
                        </a:lnSpc>
                      </a:pPr>
                      <a:r>
                        <a:rPr lang="en-US" sz="900" kern="100" dirty="0">
                          <a:effectLst/>
                        </a:rPr>
                        <a:t>LF</a:t>
                      </a:r>
                      <a:r>
                        <a:rPr lang="zh-CN" sz="900" kern="100" dirty="0">
                          <a:effectLst/>
                        </a:rPr>
                        <a:t>除于</a:t>
                      </a:r>
                      <a:r>
                        <a:rPr lang="en-US" sz="900" kern="100" dirty="0">
                          <a:effectLst/>
                        </a:rPr>
                        <a:t>HF</a:t>
                      </a:r>
                      <a:r>
                        <a:rPr lang="zh-CN" sz="900" kern="100" dirty="0">
                          <a:effectLst/>
                        </a:rPr>
                        <a:t>的比值</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8531" marR="58531" marT="0" marB="0"/>
                </a:tc>
                <a:extLst>
                  <a:ext uri="{0D108BD9-81ED-4DB2-BD59-A6C34878D82A}">
                    <a16:rowId xmlns:a16="http://schemas.microsoft.com/office/drawing/2014/main" val="4107252738"/>
                  </a:ext>
                </a:extLst>
              </a:tr>
            </a:tbl>
          </a:graphicData>
        </a:graphic>
      </p:graphicFrame>
      <p:pic>
        <p:nvPicPr>
          <p:cNvPr id="9" name="图形 6">
            <a:extLst>
              <a:ext uri="{FF2B5EF4-FFF2-40B4-BE49-F238E27FC236}">
                <a16:creationId xmlns:a16="http://schemas.microsoft.com/office/drawing/2014/main" id="{EEEA3CF2-3976-4F42-AAC1-77424B7463AE}"/>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686" t="7074" r="8184" b="4497"/>
          <a:stretch/>
        </p:blipFill>
        <p:spPr bwMode="auto">
          <a:xfrm>
            <a:off x="234855" y="3623165"/>
            <a:ext cx="3606800" cy="2468783"/>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EA6FCA82-A93C-4E22-8406-DAD8B1D0E589}"/>
              </a:ext>
            </a:extLst>
          </p:cNvPr>
          <p:cNvSpPr txBox="1"/>
          <p:nvPr/>
        </p:nvSpPr>
        <p:spPr>
          <a:xfrm>
            <a:off x="110623" y="1142813"/>
            <a:ext cx="11970754" cy="460382"/>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时域特征是对</a:t>
            </a:r>
            <a:r>
              <a:rPr lang="en-US" altLang="zh-CN" sz="1800" dirty="0">
                <a:effectLst/>
                <a:latin typeface="Times New Roman" panose="02020603050405020304" pitchFamily="18" charset="0"/>
                <a:ea typeface="宋体" panose="02010600030101010101" pitchFamily="2" charset="-122"/>
              </a:rPr>
              <a:t>RR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间隔数据在时域上进行统计学分析得到的，通常用来作为心率变异性的临床价值。</a:t>
            </a:r>
            <a:endParaRPr lang="zh-CN" altLang="en-US" dirty="0"/>
          </a:p>
        </p:txBody>
      </p:sp>
      <p:sp>
        <p:nvSpPr>
          <p:cNvPr id="12" name="文本框 11">
            <a:extLst>
              <a:ext uri="{FF2B5EF4-FFF2-40B4-BE49-F238E27FC236}">
                <a16:creationId xmlns:a16="http://schemas.microsoft.com/office/drawing/2014/main" id="{31CEB0B4-0E3A-46D3-AED0-09C11A26B75C}"/>
              </a:ext>
            </a:extLst>
          </p:cNvPr>
          <p:cNvSpPr txBox="1"/>
          <p:nvPr/>
        </p:nvSpPr>
        <p:spPr>
          <a:xfrm>
            <a:off x="216435" y="1819890"/>
            <a:ext cx="3836859" cy="1706878"/>
          </a:xfrm>
          <a:prstGeom prst="rect">
            <a:avLst/>
          </a:prstGeom>
          <a:noFill/>
        </p:spPr>
        <p:txBody>
          <a:bodyPr wrap="square">
            <a:spAutoFit/>
          </a:bodyPr>
          <a:lstStyle/>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频域特征与时域特征不同，该方法是基于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FFT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的经典谱估计而获得的功率谱密度，将其作为定量的指标来描述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HRV</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信号的能量分布情况。</a:t>
            </a:r>
            <a:endParaRPr lang="zh-CN" altLang="en-US" dirty="0"/>
          </a:p>
        </p:txBody>
      </p:sp>
    </p:spTree>
    <p:extLst>
      <p:ext uri="{BB962C8B-B14F-4D97-AF65-F5344CB8AC3E}">
        <p14:creationId xmlns:p14="http://schemas.microsoft.com/office/powerpoint/2010/main" val="1911659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实验设计</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6BF25C1B-FB0A-44CE-BBD7-124B1E20C774}"/>
              </a:ext>
            </a:extLst>
          </p:cNvPr>
          <p:cNvSpPr txBox="1"/>
          <p:nvPr/>
        </p:nvSpPr>
        <p:spPr>
          <a:xfrm>
            <a:off x="317405" y="1176560"/>
            <a:ext cx="11484070" cy="870751"/>
          </a:xfrm>
          <a:prstGeom prst="rect">
            <a:avLst/>
          </a:prstGeom>
          <a:noFill/>
        </p:spPr>
        <p:txBody>
          <a:bodyPr wrap="square">
            <a:spAutoFit/>
          </a:bodyPr>
          <a:lstStyle/>
          <a:p>
            <a:pPr indent="457200">
              <a:lnSpc>
                <a:spcPct val="150000"/>
              </a:lnSpc>
            </a:pPr>
            <a:r>
              <a:rPr lang="zh-CN" altLang="en-US" dirty="0"/>
              <a:t>本文针对</a:t>
            </a:r>
            <a:r>
              <a:rPr lang="en-US" altLang="zh-CN" dirty="0"/>
              <a:t>PPG</a:t>
            </a:r>
            <a:r>
              <a:rPr lang="zh-CN" altLang="en-US" dirty="0"/>
              <a:t>注意力模型研究了</a:t>
            </a:r>
            <a:r>
              <a:rPr lang="en-US" altLang="zh-CN" dirty="0"/>
              <a:t>4</a:t>
            </a:r>
            <a:r>
              <a:rPr lang="zh-CN" altLang="en-US" dirty="0"/>
              <a:t>类注意力状态，分别对应学生在课堂上典型的四种心理状态：静息、认真、 噪音干扰和多任务处理，并对其两两进行分类。</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BB50621E-1C95-4BE6-B4C0-73ADE1E6549C}"/>
              </a:ext>
            </a:extLst>
          </p:cNvPr>
          <p:cNvPicPr>
            <a:picLocks noChangeAspect="1"/>
          </p:cNvPicPr>
          <p:nvPr/>
        </p:nvPicPr>
        <p:blipFill>
          <a:blip r:embed="rId3"/>
          <a:stretch>
            <a:fillRect/>
          </a:stretch>
        </p:blipFill>
        <p:spPr>
          <a:xfrm>
            <a:off x="6299196" y="1828543"/>
            <a:ext cx="4808075" cy="4094212"/>
          </a:xfrm>
          <a:prstGeom prst="rect">
            <a:avLst/>
          </a:prstGeom>
        </p:spPr>
      </p:pic>
      <p:sp>
        <p:nvSpPr>
          <p:cNvPr id="11" name="文本框 10">
            <a:extLst>
              <a:ext uri="{FF2B5EF4-FFF2-40B4-BE49-F238E27FC236}">
                <a16:creationId xmlns:a16="http://schemas.microsoft.com/office/drawing/2014/main" id="{0AA65BAF-28F9-4267-8943-0578FA1DC109}"/>
              </a:ext>
            </a:extLst>
          </p:cNvPr>
          <p:cNvSpPr txBox="1"/>
          <p:nvPr/>
        </p:nvSpPr>
        <p:spPr>
          <a:xfrm>
            <a:off x="260301" y="2235898"/>
            <a:ext cx="5835699" cy="2957861"/>
          </a:xfrm>
          <a:prstGeom prst="rect">
            <a:avLst/>
          </a:prstGeom>
          <a:noFill/>
        </p:spPr>
        <p:txBody>
          <a:bodyPr wrap="square">
            <a:spAutoFit/>
          </a:bodyPr>
          <a:lstStyle/>
          <a:p>
            <a:pPr indent="457200">
              <a:lnSpc>
                <a:spcPct val="150000"/>
              </a:lnSpc>
            </a:pPr>
            <a:r>
              <a:rPr lang="zh-CN" altLang="zh-CN" dirty="0"/>
              <a:t>在实验的所有</a:t>
            </a:r>
            <a:r>
              <a:rPr lang="en-US" altLang="zh-CN" dirty="0"/>
              <a:t>4</a:t>
            </a:r>
            <a:r>
              <a:rPr lang="zh-CN" altLang="zh-CN" dirty="0"/>
              <a:t>个会话中，参与者需要做的动作都类似，不同之处在于施加的干扰不同。实验过程中，参与者需要坐在桌子前，要求手持智能手机，戴上耳机，并用一根手指盖住后摄像头，同时手机的前置摄像头也会录制参与者的面部视频。</a:t>
            </a:r>
            <a:endParaRPr lang="en-US" altLang="zh-CN" dirty="0"/>
          </a:p>
          <a:p>
            <a:pPr indent="457200">
              <a:lnSpc>
                <a:spcPct val="150000"/>
              </a:lnSpc>
            </a:pPr>
            <a:r>
              <a:rPr lang="zh-CN" altLang="en-US" dirty="0"/>
              <a:t>通过不同的刺激类型来诱导参与者产生不同的心理状态。</a:t>
            </a:r>
          </a:p>
        </p:txBody>
      </p:sp>
    </p:spTree>
    <p:extLst>
      <p:ext uri="{BB962C8B-B14F-4D97-AF65-F5344CB8AC3E}">
        <p14:creationId xmlns:p14="http://schemas.microsoft.com/office/powerpoint/2010/main" val="2749688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实验分析以及结论</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6BF25C1B-FB0A-44CE-BBD7-124B1E20C774}"/>
              </a:ext>
            </a:extLst>
          </p:cNvPr>
          <p:cNvSpPr txBox="1"/>
          <p:nvPr/>
        </p:nvSpPr>
        <p:spPr>
          <a:xfrm>
            <a:off x="317405" y="1176560"/>
            <a:ext cx="11484070" cy="4199868"/>
          </a:xfrm>
          <a:prstGeom prst="rect">
            <a:avLst/>
          </a:prstGeom>
          <a:noFill/>
        </p:spPr>
        <p:txBody>
          <a:bodyPr wrap="square">
            <a:spAutoFit/>
          </a:bodyPr>
          <a:lstStyle/>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从总体模型来看，基于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信号的注意力模型在其中部分情况下达到了超过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的效果，基于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模型的注意力模型的总体准确率也超过了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。而结合近几年的相关研究中涉及到生理信号的注意力模型来看，基于</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注意力检测模型已经达到了其他使用昂贵侵入式设备进行注意力识别研究的准确性，这是可以接受的。并且不同于传统研究的是，传统研究通常将注意力的种类分为两种，一种是“专注”，一种是“不专注”，而且是特定的“不关注”类型如思维游荡，而本文对“不专注”状态进行了细化，使用不同的诱导方法，使其分成了“多任务”、“静息”、“外部干扰”等常见注意力状态，并且验证了不同注意力状态之间能否使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进行识别的可行性。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进一步的，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综合分析</a:t>
            </a:r>
            <a:r>
              <a:rPr lang="en-US" altLang="zh-CN" sz="1800" dirty="0">
                <a:effectLst/>
                <a:latin typeface="Times New Roman" panose="02020603050405020304" pitchFamily="18" charset="0"/>
                <a:ea typeface="宋体" panose="02010600030101010101" pitchFamily="2" charset="-122"/>
              </a:rPr>
              <a:t>cPPG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rPPG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各自的优缺点可知，若是佩戴穿戴设备如手表、手环等，则适合对</a:t>
            </a:r>
            <a:r>
              <a:rPr lang="en-US" altLang="zh-CN" sz="1800" dirty="0">
                <a:effectLst/>
                <a:latin typeface="Times New Roman" panose="02020603050405020304" pitchFamily="18" charset="0"/>
                <a:ea typeface="宋体" panose="02010600030101010101" pitchFamily="2" charset="-122"/>
              </a:rPr>
              <a:t>cPPG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信号建立起注意力识别模型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，能达到更高的准确性。</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若在不佩戴穿戴设备的前提下，仅使用手机的前置摄像头，或者是基于电脑的普通网络摄像头，则</a:t>
            </a:r>
            <a:r>
              <a:rPr lang="en-US" altLang="zh-CN" sz="1800" dirty="0">
                <a:effectLst/>
                <a:latin typeface="Times New Roman" panose="02020603050405020304" pitchFamily="18" charset="0"/>
                <a:ea typeface="宋体" panose="02010600030101010101" pitchFamily="2" charset="-122"/>
              </a:rPr>
              <a:t>rPPG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的方便性较</a:t>
            </a:r>
            <a:r>
              <a:rPr lang="en-US" altLang="zh-CN" sz="1800" dirty="0">
                <a:effectLst/>
                <a:latin typeface="Times New Roman" panose="02020603050405020304" pitchFamily="18" charset="0"/>
                <a:ea typeface="宋体" panose="02010600030101010101" pitchFamily="2" charset="-122"/>
              </a:rPr>
              <a:t>cPPG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而言更佳。</a:t>
            </a:r>
            <a:endParaRPr lang="zh-CN" altLang="en-US" dirty="0"/>
          </a:p>
        </p:txBody>
      </p:sp>
    </p:spTree>
    <p:extLst>
      <p:ext uri="{BB962C8B-B14F-4D97-AF65-F5344CB8AC3E}">
        <p14:creationId xmlns:p14="http://schemas.microsoft.com/office/powerpoint/2010/main" val="2122947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4935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细粒度注意力模型</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4</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6141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模型建立</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AA44C258-CBA5-4973-8A1D-9D3FB671D9E0}"/>
              </a:ext>
            </a:extLst>
          </p:cNvPr>
          <p:cNvPicPr>
            <a:picLocks noChangeAspect="1"/>
          </p:cNvPicPr>
          <p:nvPr/>
        </p:nvPicPr>
        <p:blipFill>
          <a:blip r:embed="rId3"/>
          <a:stretch>
            <a:fillRect/>
          </a:stretch>
        </p:blipFill>
        <p:spPr>
          <a:xfrm>
            <a:off x="882927" y="2766567"/>
            <a:ext cx="4339768" cy="3435083"/>
          </a:xfrm>
          <a:prstGeom prst="rect">
            <a:avLst/>
          </a:prstGeom>
        </p:spPr>
      </p:pic>
      <p:sp>
        <p:nvSpPr>
          <p:cNvPr id="12" name="文本框 11">
            <a:extLst>
              <a:ext uri="{FF2B5EF4-FFF2-40B4-BE49-F238E27FC236}">
                <a16:creationId xmlns:a16="http://schemas.microsoft.com/office/drawing/2014/main" id="{28DBDA6D-522E-400A-9137-FC41E3D32059}"/>
              </a:ext>
            </a:extLst>
          </p:cNvPr>
          <p:cNvSpPr txBox="1"/>
          <p:nvPr/>
        </p:nvSpPr>
        <p:spPr>
          <a:xfrm>
            <a:off x="422179" y="1325331"/>
            <a:ext cx="11452415" cy="1291379"/>
          </a:xfrm>
          <a:prstGeom prst="rect">
            <a:avLst/>
          </a:prstGeom>
          <a:noFill/>
        </p:spPr>
        <p:txBody>
          <a:bodyPr wrap="square" rtlCol="0">
            <a:spAutoFit/>
          </a:bodyPr>
          <a:lstStyle/>
          <a:p>
            <a:pPr indent="457200">
              <a:lnSpc>
                <a:spcPct val="150000"/>
              </a:lnSpc>
            </a:pPr>
            <a:r>
              <a:rPr lang="zh-CN" altLang="en-US" dirty="0"/>
              <a:t>注意力状态是有层次关系的，根据已有文献并结合用户研究方法，注意力状态树如下图，经过详细划分的注意力状态树从精神状态的分类上来看层次分明，从架构设计上来看具有低耦合性，这有助于细粒度注意力识别模型的建立，以及有利于为每一个注意力状态层次选择最佳的特征和模型。</a:t>
            </a:r>
          </a:p>
        </p:txBody>
      </p:sp>
      <p:pic>
        <p:nvPicPr>
          <p:cNvPr id="14" name="图片 13">
            <a:extLst>
              <a:ext uri="{FF2B5EF4-FFF2-40B4-BE49-F238E27FC236}">
                <a16:creationId xmlns:a16="http://schemas.microsoft.com/office/drawing/2014/main" id="{6A27CA53-3327-4E6A-ABFE-4C24095A141F}"/>
              </a:ext>
            </a:extLst>
          </p:cNvPr>
          <p:cNvPicPr>
            <a:picLocks noChangeAspect="1"/>
          </p:cNvPicPr>
          <p:nvPr/>
        </p:nvPicPr>
        <p:blipFill>
          <a:blip r:embed="rId4"/>
          <a:stretch>
            <a:fillRect/>
          </a:stretch>
        </p:blipFill>
        <p:spPr>
          <a:xfrm>
            <a:off x="5619426" y="2821597"/>
            <a:ext cx="6327785" cy="3435083"/>
          </a:xfrm>
          <a:prstGeom prst="rect">
            <a:avLst/>
          </a:prstGeom>
        </p:spPr>
      </p:pic>
    </p:spTree>
    <p:extLst>
      <p:ext uri="{BB962C8B-B14F-4D97-AF65-F5344CB8AC3E}">
        <p14:creationId xmlns:p14="http://schemas.microsoft.com/office/powerpoint/2010/main" val="4184153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外部焦点转移</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3569A216-03A2-4334-8C97-28FBD5DE4C46}"/>
              </a:ext>
            </a:extLst>
          </p:cNvPr>
          <p:cNvSpPr txBox="1"/>
          <p:nvPr/>
        </p:nvSpPr>
        <p:spPr>
          <a:xfrm>
            <a:off x="466725" y="1175474"/>
            <a:ext cx="4060452" cy="3368871"/>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体的视觉焦点在外部实体或者在外部任务之间转移，即将视觉焦点从一个外部实体上转移到另一个外部实体上，这类焦点转移的情况通常伴随着注意力的变化，但是变化的通常只有视觉焦点，而不是注意力的强度，注意力的强度变化通常取决于吸引注意力的焦点实体的重要程度有多少。</a:t>
            </a:r>
            <a:endParaRPr lang="zh-CN" altLang="en-US" dirty="0"/>
          </a:p>
        </p:txBody>
      </p:sp>
      <p:pic>
        <p:nvPicPr>
          <p:cNvPr id="13" name="图片 12">
            <a:extLst>
              <a:ext uri="{FF2B5EF4-FFF2-40B4-BE49-F238E27FC236}">
                <a16:creationId xmlns:a16="http://schemas.microsoft.com/office/drawing/2014/main" id="{52F9B165-6E07-45E4-AF5D-2868D8C3A123}"/>
              </a:ext>
            </a:extLst>
          </p:cNvPr>
          <p:cNvPicPr>
            <a:picLocks noChangeAspect="1"/>
          </p:cNvPicPr>
          <p:nvPr/>
        </p:nvPicPr>
        <p:blipFill>
          <a:blip r:embed="rId3"/>
          <a:stretch>
            <a:fillRect/>
          </a:stretch>
        </p:blipFill>
        <p:spPr>
          <a:xfrm>
            <a:off x="6398888" y="543361"/>
            <a:ext cx="4690455" cy="3148772"/>
          </a:xfrm>
          <a:prstGeom prst="rect">
            <a:avLst/>
          </a:prstGeom>
        </p:spPr>
      </p:pic>
      <p:graphicFrame>
        <p:nvGraphicFramePr>
          <p:cNvPr id="2" name="表格 1">
            <a:extLst>
              <a:ext uri="{FF2B5EF4-FFF2-40B4-BE49-F238E27FC236}">
                <a16:creationId xmlns:a16="http://schemas.microsoft.com/office/drawing/2014/main" id="{C8915EC2-F167-4DEA-8220-85A000796628}"/>
              </a:ext>
            </a:extLst>
          </p:cNvPr>
          <p:cNvGraphicFramePr>
            <a:graphicFrameLocks noGrp="1"/>
          </p:cNvGraphicFramePr>
          <p:nvPr>
            <p:extLst>
              <p:ext uri="{D42A27DB-BD31-4B8C-83A1-F6EECF244321}">
                <p14:modId xmlns:p14="http://schemas.microsoft.com/office/powerpoint/2010/main" val="872099366"/>
              </p:ext>
            </p:extLst>
          </p:nvPr>
        </p:nvGraphicFramePr>
        <p:xfrm>
          <a:off x="5903258" y="4544345"/>
          <a:ext cx="5992908" cy="900026"/>
        </p:xfrm>
        <a:graphic>
          <a:graphicData uri="http://schemas.openxmlformats.org/drawingml/2006/table">
            <a:tbl>
              <a:tblPr firstRow="1" firstCol="1" bandRow="1">
                <a:tableStyleId>{5C22544A-7EE6-4342-B048-85BDC9FD1C3A}</a:tableStyleId>
              </a:tblPr>
              <a:tblGrid>
                <a:gridCol w="1498227">
                  <a:extLst>
                    <a:ext uri="{9D8B030D-6E8A-4147-A177-3AD203B41FA5}">
                      <a16:colId xmlns:a16="http://schemas.microsoft.com/office/drawing/2014/main" val="3259604639"/>
                    </a:ext>
                  </a:extLst>
                </a:gridCol>
                <a:gridCol w="1498227">
                  <a:extLst>
                    <a:ext uri="{9D8B030D-6E8A-4147-A177-3AD203B41FA5}">
                      <a16:colId xmlns:a16="http://schemas.microsoft.com/office/drawing/2014/main" val="3110997214"/>
                    </a:ext>
                  </a:extLst>
                </a:gridCol>
                <a:gridCol w="1498227">
                  <a:extLst>
                    <a:ext uri="{9D8B030D-6E8A-4147-A177-3AD203B41FA5}">
                      <a16:colId xmlns:a16="http://schemas.microsoft.com/office/drawing/2014/main" val="1110337953"/>
                    </a:ext>
                  </a:extLst>
                </a:gridCol>
                <a:gridCol w="1498227">
                  <a:extLst>
                    <a:ext uri="{9D8B030D-6E8A-4147-A177-3AD203B41FA5}">
                      <a16:colId xmlns:a16="http://schemas.microsoft.com/office/drawing/2014/main" val="4029819601"/>
                    </a:ext>
                  </a:extLst>
                </a:gridCol>
              </a:tblGrid>
              <a:tr h="450013">
                <a:tc>
                  <a:txBody>
                    <a:bodyPr/>
                    <a:lstStyle/>
                    <a:p>
                      <a:pPr indent="266700" algn="ctr">
                        <a:lnSpc>
                          <a:spcPts val="2000"/>
                        </a:lnSpc>
                      </a:pPr>
                      <a:r>
                        <a:rPr lang="zh-CN" sz="1050" kern="100">
                          <a:effectLst/>
                        </a:rPr>
                        <a:t>分类器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Precision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effectLst/>
                        </a:rPr>
                        <a:t>Recall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F1-Score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301486"/>
                  </a:ext>
                </a:extLst>
              </a:tr>
              <a:tr h="450013">
                <a:tc>
                  <a:txBody>
                    <a:bodyPr/>
                    <a:lstStyle/>
                    <a:p>
                      <a:pPr indent="266700" algn="ctr">
                        <a:lnSpc>
                          <a:spcPts val="2000"/>
                        </a:lnSpc>
                      </a:pPr>
                      <a:r>
                        <a:rPr lang="en-US" sz="1050" kern="100">
                          <a:effectLst/>
                        </a:rPr>
                        <a:t>RBF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effectLst/>
                        </a:rPr>
                        <a:t>0.97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6649877"/>
                  </a:ext>
                </a:extLst>
              </a:tr>
            </a:tbl>
          </a:graphicData>
        </a:graphic>
      </p:graphicFrame>
    </p:spTree>
    <p:extLst>
      <p:ext uri="{BB962C8B-B14F-4D97-AF65-F5344CB8AC3E}">
        <p14:creationId xmlns:p14="http://schemas.microsoft.com/office/powerpoint/2010/main" val="203186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认知压力</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3569A216-03A2-4334-8C97-28FBD5DE4C46}"/>
              </a:ext>
            </a:extLst>
          </p:cNvPr>
          <p:cNvSpPr txBox="1"/>
          <p:nvPr/>
        </p:nvSpPr>
        <p:spPr>
          <a:xfrm>
            <a:off x="466725" y="1175474"/>
            <a:ext cx="3881158" cy="4199868"/>
          </a:xfrm>
          <a:prstGeom prst="rect">
            <a:avLst/>
          </a:prstGeom>
          <a:noFill/>
        </p:spPr>
        <p:txBody>
          <a:bodyPr wrap="square">
            <a:spAutoFit/>
          </a:bodyPr>
          <a:lstStyle/>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认知负荷可以定义为一个多维结构，其代表执行特定任务时人类认知系统所承受的负荷。它反映了对心理和生理认知资源的需求，如工作记忆、视觉或空间信息、听觉或语言信息的加工单位以及心理意图</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认知水平与注意力水平密切相关，低认知即人体对该任务的认知资源的实际开销较低，这通常代表任务的难度较低或者人体的自主意愿较低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9" name="图形 12">
            <a:extLst>
              <a:ext uri="{FF2B5EF4-FFF2-40B4-BE49-F238E27FC236}">
                <a16:creationId xmlns:a16="http://schemas.microsoft.com/office/drawing/2014/main" id="{4B32B0FC-3511-4920-8D9C-7B6C992794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17778" y="543361"/>
            <a:ext cx="6136013" cy="3068007"/>
          </a:xfrm>
          <a:prstGeom prst="rect">
            <a:avLst/>
          </a:prstGeom>
        </p:spPr>
      </p:pic>
      <p:graphicFrame>
        <p:nvGraphicFramePr>
          <p:cNvPr id="2" name="表格 1">
            <a:extLst>
              <a:ext uri="{FF2B5EF4-FFF2-40B4-BE49-F238E27FC236}">
                <a16:creationId xmlns:a16="http://schemas.microsoft.com/office/drawing/2014/main" id="{2F7BDE7A-3852-48E4-AA19-D83AD557D6E8}"/>
              </a:ext>
            </a:extLst>
          </p:cNvPr>
          <p:cNvGraphicFramePr>
            <a:graphicFrameLocks noGrp="1"/>
          </p:cNvGraphicFramePr>
          <p:nvPr>
            <p:extLst>
              <p:ext uri="{D42A27DB-BD31-4B8C-83A1-F6EECF244321}">
                <p14:modId xmlns:p14="http://schemas.microsoft.com/office/powerpoint/2010/main" val="2941526374"/>
              </p:ext>
            </p:extLst>
          </p:nvPr>
        </p:nvGraphicFramePr>
        <p:xfrm>
          <a:off x="5517778" y="4169785"/>
          <a:ext cx="5777752" cy="1349124"/>
        </p:xfrm>
        <a:graphic>
          <a:graphicData uri="http://schemas.openxmlformats.org/drawingml/2006/table">
            <a:tbl>
              <a:tblPr firstRow="1" firstCol="1" bandRow="1">
                <a:tableStyleId>{5C22544A-7EE6-4342-B048-85BDC9FD1C3A}</a:tableStyleId>
              </a:tblPr>
              <a:tblGrid>
                <a:gridCol w="1444438">
                  <a:extLst>
                    <a:ext uri="{9D8B030D-6E8A-4147-A177-3AD203B41FA5}">
                      <a16:colId xmlns:a16="http://schemas.microsoft.com/office/drawing/2014/main" val="1367749979"/>
                    </a:ext>
                  </a:extLst>
                </a:gridCol>
                <a:gridCol w="1444438">
                  <a:extLst>
                    <a:ext uri="{9D8B030D-6E8A-4147-A177-3AD203B41FA5}">
                      <a16:colId xmlns:a16="http://schemas.microsoft.com/office/drawing/2014/main" val="207619886"/>
                    </a:ext>
                  </a:extLst>
                </a:gridCol>
                <a:gridCol w="1444438">
                  <a:extLst>
                    <a:ext uri="{9D8B030D-6E8A-4147-A177-3AD203B41FA5}">
                      <a16:colId xmlns:a16="http://schemas.microsoft.com/office/drawing/2014/main" val="2383453024"/>
                    </a:ext>
                  </a:extLst>
                </a:gridCol>
                <a:gridCol w="1444438">
                  <a:extLst>
                    <a:ext uri="{9D8B030D-6E8A-4147-A177-3AD203B41FA5}">
                      <a16:colId xmlns:a16="http://schemas.microsoft.com/office/drawing/2014/main" val="3623727987"/>
                    </a:ext>
                  </a:extLst>
                </a:gridCol>
              </a:tblGrid>
              <a:tr h="0">
                <a:tc>
                  <a:txBody>
                    <a:bodyPr/>
                    <a:lstStyle/>
                    <a:p>
                      <a:pPr indent="266700" algn="ctr">
                        <a:lnSpc>
                          <a:spcPts val="2000"/>
                        </a:lnSpc>
                      </a:pPr>
                      <a:r>
                        <a:rPr lang="zh-CN" sz="1050" kern="100">
                          <a:effectLst/>
                        </a:rPr>
                        <a:t>分类器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Precision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Recall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F1-Score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153082"/>
                  </a:ext>
                </a:extLst>
              </a:tr>
              <a:tr h="0">
                <a:tc>
                  <a:txBody>
                    <a:bodyPr/>
                    <a:lstStyle/>
                    <a:p>
                      <a:pPr indent="266700" algn="ctr">
                        <a:lnSpc>
                          <a:spcPts val="2000"/>
                        </a:lnSpc>
                      </a:pPr>
                      <a:r>
                        <a:rPr lang="en-US" sz="1050" kern="100">
                          <a:effectLst/>
                        </a:rPr>
                        <a:t>RBF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5290810"/>
                  </a:ext>
                </a:extLst>
              </a:tr>
              <a:tr h="0">
                <a:tc>
                  <a:txBody>
                    <a:bodyPr/>
                    <a:lstStyle/>
                    <a:p>
                      <a:pPr indent="266700" algn="ctr">
                        <a:lnSpc>
                          <a:spcPts val="2000"/>
                        </a:lnSpc>
                      </a:pPr>
                      <a:r>
                        <a:rPr lang="en-US" sz="1050" kern="100">
                          <a:effectLst/>
                        </a:rPr>
                        <a:t>Linear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0.70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6610646"/>
                  </a:ext>
                </a:extLst>
              </a:tr>
              <a:tr h="0">
                <a:tc>
                  <a:txBody>
                    <a:bodyPr/>
                    <a:lstStyle/>
                    <a:p>
                      <a:pPr indent="266700" algn="ctr">
                        <a:lnSpc>
                          <a:spcPts val="2000"/>
                        </a:lnSpc>
                      </a:pPr>
                      <a:r>
                        <a:rPr lang="en-US" sz="1050" kern="100">
                          <a:effectLst/>
                        </a:rPr>
                        <a:t>Random Forest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5130126"/>
                  </a:ext>
                </a:extLst>
              </a:tr>
              <a:tr h="0">
                <a:tc>
                  <a:txBody>
                    <a:bodyPr/>
                    <a:lstStyle/>
                    <a:p>
                      <a:pPr indent="266700" algn="ctr">
                        <a:lnSpc>
                          <a:spcPts val="2000"/>
                        </a:lnSpc>
                      </a:pPr>
                      <a:r>
                        <a:rPr lang="en-US" sz="1050" kern="100">
                          <a:effectLst/>
                        </a:rPr>
                        <a:t>Decision Tree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317737"/>
                  </a:ext>
                </a:extLst>
              </a:tr>
              <a:tr h="0">
                <a:tc>
                  <a:txBody>
                    <a:bodyPr/>
                    <a:lstStyle/>
                    <a:p>
                      <a:pPr indent="266700" algn="ctr">
                        <a:lnSpc>
                          <a:spcPts val="2000"/>
                        </a:lnSpc>
                      </a:pPr>
                      <a:r>
                        <a:rPr lang="en-US" sz="1050" kern="100">
                          <a:effectLst/>
                        </a:rPr>
                        <a:t>KNN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effectLst/>
                        </a:rPr>
                        <a:t>0.67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5874024"/>
                  </a:ext>
                </a:extLst>
              </a:tr>
            </a:tbl>
          </a:graphicData>
        </a:graphic>
      </p:graphicFrame>
    </p:spTree>
    <p:extLst>
      <p:ext uri="{BB962C8B-B14F-4D97-AF65-F5344CB8AC3E}">
        <p14:creationId xmlns:p14="http://schemas.microsoft.com/office/powerpoint/2010/main" val="396172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4935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注意力状态</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1</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0493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3.7037E-7 L 3.33333E-6 3.7037E-7 " pathEditMode="relative" rAng="0" ptsTypes="AA" p14:bounceEnd="64000">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17 3.7037E-7 L 3.33333E-6 3.7037E-7 " pathEditMode="relative" rAng="0" ptsTypes="AA">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专注程度</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3569A216-03A2-4334-8C97-28FBD5DE4C46}"/>
              </a:ext>
            </a:extLst>
          </p:cNvPr>
          <p:cNvSpPr txBox="1"/>
          <p:nvPr/>
        </p:nvSpPr>
        <p:spPr>
          <a:xfrm>
            <a:off x="466724" y="1175474"/>
            <a:ext cx="3764617" cy="3784369"/>
          </a:xfrm>
          <a:prstGeom prst="rect">
            <a:avLst/>
          </a:prstGeom>
          <a:noFill/>
        </p:spPr>
        <p:txBody>
          <a:bodyPr wrap="square">
            <a:spAutoFit/>
          </a:bodyPr>
          <a:lstStyle/>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属于外部焦点聚集且高认知压力的情况下，人体的思维活跃度通常较高，但并不一定表示人体对当前任务的注意力水平较高。参与者对当前任务的注意力还受到内外部因素的影响，因为眼睛可能专注于适当的外部刺激却很少被大脑处理，而大脑在专注于刺激独立的内部想法</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pic>
        <p:nvPicPr>
          <p:cNvPr id="10" name="图形 13">
            <a:extLst>
              <a:ext uri="{FF2B5EF4-FFF2-40B4-BE49-F238E27FC236}">
                <a16:creationId xmlns:a16="http://schemas.microsoft.com/office/drawing/2014/main" id="{4F8D7C2F-D77F-4A77-B263-2F28823B1E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31633" y="351101"/>
            <a:ext cx="6155798" cy="3077899"/>
          </a:xfrm>
          <a:prstGeom prst="rect">
            <a:avLst/>
          </a:prstGeom>
        </p:spPr>
      </p:pic>
      <p:graphicFrame>
        <p:nvGraphicFramePr>
          <p:cNvPr id="2" name="表格 1">
            <a:extLst>
              <a:ext uri="{FF2B5EF4-FFF2-40B4-BE49-F238E27FC236}">
                <a16:creationId xmlns:a16="http://schemas.microsoft.com/office/drawing/2014/main" id="{90C944DE-A40B-4292-A629-C37F3508E37A}"/>
              </a:ext>
            </a:extLst>
          </p:cNvPr>
          <p:cNvGraphicFramePr>
            <a:graphicFrameLocks noGrp="1"/>
          </p:cNvGraphicFramePr>
          <p:nvPr>
            <p:extLst>
              <p:ext uri="{D42A27DB-BD31-4B8C-83A1-F6EECF244321}">
                <p14:modId xmlns:p14="http://schemas.microsoft.com/office/powerpoint/2010/main" val="1399461330"/>
              </p:ext>
            </p:extLst>
          </p:nvPr>
        </p:nvGraphicFramePr>
        <p:xfrm>
          <a:off x="5710518" y="4204447"/>
          <a:ext cx="5459508" cy="1429956"/>
        </p:xfrm>
        <a:graphic>
          <a:graphicData uri="http://schemas.openxmlformats.org/drawingml/2006/table">
            <a:tbl>
              <a:tblPr firstRow="1" firstCol="1" bandRow="1">
                <a:tableStyleId>{5C22544A-7EE6-4342-B048-85BDC9FD1C3A}</a:tableStyleId>
              </a:tblPr>
              <a:tblGrid>
                <a:gridCol w="1364877">
                  <a:extLst>
                    <a:ext uri="{9D8B030D-6E8A-4147-A177-3AD203B41FA5}">
                      <a16:colId xmlns:a16="http://schemas.microsoft.com/office/drawing/2014/main" val="2883012862"/>
                    </a:ext>
                  </a:extLst>
                </a:gridCol>
                <a:gridCol w="1364877">
                  <a:extLst>
                    <a:ext uri="{9D8B030D-6E8A-4147-A177-3AD203B41FA5}">
                      <a16:colId xmlns:a16="http://schemas.microsoft.com/office/drawing/2014/main" val="3565171030"/>
                    </a:ext>
                  </a:extLst>
                </a:gridCol>
                <a:gridCol w="1364877">
                  <a:extLst>
                    <a:ext uri="{9D8B030D-6E8A-4147-A177-3AD203B41FA5}">
                      <a16:colId xmlns:a16="http://schemas.microsoft.com/office/drawing/2014/main" val="3204948922"/>
                    </a:ext>
                  </a:extLst>
                </a:gridCol>
                <a:gridCol w="1364877">
                  <a:extLst>
                    <a:ext uri="{9D8B030D-6E8A-4147-A177-3AD203B41FA5}">
                      <a16:colId xmlns:a16="http://schemas.microsoft.com/office/drawing/2014/main" val="3516633415"/>
                    </a:ext>
                  </a:extLst>
                </a:gridCol>
              </a:tblGrid>
              <a:tr h="238326">
                <a:tc>
                  <a:txBody>
                    <a:bodyPr/>
                    <a:lstStyle/>
                    <a:p>
                      <a:pPr indent="266700" algn="ctr">
                        <a:lnSpc>
                          <a:spcPts val="2000"/>
                        </a:lnSpc>
                      </a:pPr>
                      <a:r>
                        <a:rPr lang="zh-CN" sz="1050" kern="100">
                          <a:effectLst/>
                        </a:rPr>
                        <a:t>分类器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Precision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Recall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F1-Score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479546"/>
                  </a:ext>
                </a:extLst>
              </a:tr>
              <a:tr h="238326">
                <a:tc>
                  <a:txBody>
                    <a:bodyPr/>
                    <a:lstStyle/>
                    <a:p>
                      <a:pPr indent="266700" algn="ctr">
                        <a:lnSpc>
                          <a:spcPts val="2000"/>
                        </a:lnSpc>
                      </a:pPr>
                      <a:r>
                        <a:rPr lang="en-US" sz="1050" kern="100" dirty="0">
                          <a:effectLst/>
                        </a:rPr>
                        <a:t>RBF SVM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3645616"/>
                  </a:ext>
                </a:extLst>
              </a:tr>
              <a:tr h="238326">
                <a:tc>
                  <a:txBody>
                    <a:bodyPr/>
                    <a:lstStyle/>
                    <a:p>
                      <a:pPr indent="266700" algn="ctr">
                        <a:lnSpc>
                          <a:spcPts val="2000"/>
                        </a:lnSpc>
                      </a:pPr>
                      <a:r>
                        <a:rPr lang="en-US" sz="1050" kern="100">
                          <a:effectLst/>
                        </a:rPr>
                        <a:t>Linear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527163"/>
                  </a:ext>
                </a:extLst>
              </a:tr>
              <a:tr h="238326">
                <a:tc>
                  <a:txBody>
                    <a:bodyPr/>
                    <a:lstStyle/>
                    <a:p>
                      <a:pPr indent="266700" algn="ctr">
                        <a:lnSpc>
                          <a:spcPts val="2000"/>
                        </a:lnSpc>
                      </a:pPr>
                      <a:r>
                        <a:rPr lang="en-US" sz="1050" kern="100">
                          <a:effectLst/>
                        </a:rPr>
                        <a:t>Random Forest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2673472"/>
                  </a:ext>
                </a:extLst>
              </a:tr>
              <a:tr h="238326">
                <a:tc>
                  <a:txBody>
                    <a:bodyPr/>
                    <a:lstStyle/>
                    <a:p>
                      <a:pPr indent="266700" algn="ctr">
                        <a:lnSpc>
                          <a:spcPts val="2000"/>
                        </a:lnSpc>
                      </a:pPr>
                      <a:r>
                        <a:rPr lang="en-US" sz="1050" kern="100">
                          <a:effectLst/>
                        </a:rPr>
                        <a:t>Decision Tree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9184953"/>
                  </a:ext>
                </a:extLst>
              </a:tr>
              <a:tr h="238326">
                <a:tc>
                  <a:txBody>
                    <a:bodyPr/>
                    <a:lstStyle/>
                    <a:p>
                      <a:pPr indent="266700" algn="ctr">
                        <a:lnSpc>
                          <a:spcPts val="2000"/>
                        </a:lnSpc>
                      </a:pPr>
                      <a:r>
                        <a:rPr lang="en-US" sz="1050" kern="100">
                          <a:effectLst/>
                        </a:rPr>
                        <a:t>KNN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effectLst/>
                        </a:rPr>
                        <a:t>0.67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5644213"/>
                  </a:ext>
                </a:extLst>
              </a:tr>
            </a:tbl>
          </a:graphicData>
        </a:graphic>
      </p:graphicFrame>
    </p:spTree>
    <p:extLst>
      <p:ext uri="{BB962C8B-B14F-4D97-AF65-F5344CB8AC3E}">
        <p14:creationId xmlns:p14="http://schemas.microsoft.com/office/powerpoint/2010/main" val="3855092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内外部刺激</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3569A216-03A2-4334-8C97-28FBD5DE4C46}"/>
              </a:ext>
            </a:extLst>
          </p:cNvPr>
          <p:cNvSpPr txBox="1"/>
          <p:nvPr/>
        </p:nvSpPr>
        <p:spPr>
          <a:xfrm>
            <a:off x="466725" y="1175474"/>
            <a:ext cx="3773581" cy="4615366"/>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分散注意力特指当精神焦点同时指向多个想法或任务时，这种情况也被称为多任务处理，人们往往在没有意识到的情况下进行。</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散注意力的刺激可以来自内部也可以来自外部，来自内部的刺激可以是另一个任务带来的注意力主动分散，也可能是在大脑中由自我意识产生的注意力分散，而来自外部的刺激往往是由环境强加给人体的视觉或者听觉、触觉感知。</a:t>
            </a:r>
            <a:endParaRPr lang="zh-CN" altLang="en-US" dirty="0"/>
          </a:p>
        </p:txBody>
      </p:sp>
      <p:pic>
        <p:nvPicPr>
          <p:cNvPr id="9" name="图形 14">
            <a:extLst>
              <a:ext uri="{FF2B5EF4-FFF2-40B4-BE49-F238E27FC236}">
                <a16:creationId xmlns:a16="http://schemas.microsoft.com/office/drawing/2014/main" id="{4E76EA23-F4D1-4E95-8DD9-99F2D2C01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34000" y="336550"/>
            <a:ext cx="6184900" cy="3092450"/>
          </a:xfrm>
          <a:prstGeom prst="rect">
            <a:avLst/>
          </a:prstGeom>
        </p:spPr>
      </p:pic>
      <p:graphicFrame>
        <p:nvGraphicFramePr>
          <p:cNvPr id="2" name="表格 1">
            <a:extLst>
              <a:ext uri="{FF2B5EF4-FFF2-40B4-BE49-F238E27FC236}">
                <a16:creationId xmlns:a16="http://schemas.microsoft.com/office/drawing/2014/main" id="{C7D6A2AB-87CC-4E22-86E5-C4567810C058}"/>
              </a:ext>
            </a:extLst>
          </p:cNvPr>
          <p:cNvGraphicFramePr>
            <a:graphicFrameLocks noGrp="1"/>
          </p:cNvGraphicFramePr>
          <p:nvPr>
            <p:extLst>
              <p:ext uri="{D42A27DB-BD31-4B8C-83A1-F6EECF244321}">
                <p14:modId xmlns:p14="http://schemas.microsoft.com/office/powerpoint/2010/main" val="371605710"/>
              </p:ext>
            </p:extLst>
          </p:nvPr>
        </p:nvGraphicFramePr>
        <p:xfrm>
          <a:off x="5790452" y="4160821"/>
          <a:ext cx="5728448" cy="1349124"/>
        </p:xfrm>
        <a:graphic>
          <a:graphicData uri="http://schemas.openxmlformats.org/drawingml/2006/table">
            <a:tbl>
              <a:tblPr firstRow="1" firstCol="1" bandRow="1">
                <a:tableStyleId>{5C22544A-7EE6-4342-B048-85BDC9FD1C3A}</a:tableStyleId>
              </a:tblPr>
              <a:tblGrid>
                <a:gridCol w="1432112">
                  <a:extLst>
                    <a:ext uri="{9D8B030D-6E8A-4147-A177-3AD203B41FA5}">
                      <a16:colId xmlns:a16="http://schemas.microsoft.com/office/drawing/2014/main" val="3644889088"/>
                    </a:ext>
                  </a:extLst>
                </a:gridCol>
                <a:gridCol w="1432112">
                  <a:extLst>
                    <a:ext uri="{9D8B030D-6E8A-4147-A177-3AD203B41FA5}">
                      <a16:colId xmlns:a16="http://schemas.microsoft.com/office/drawing/2014/main" val="3641692424"/>
                    </a:ext>
                  </a:extLst>
                </a:gridCol>
                <a:gridCol w="1432112">
                  <a:extLst>
                    <a:ext uri="{9D8B030D-6E8A-4147-A177-3AD203B41FA5}">
                      <a16:colId xmlns:a16="http://schemas.microsoft.com/office/drawing/2014/main" val="2063106165"/>
                    </a:ext>
                  </a:extLst>
                </a:gridCol>
                <a:gridCol w="1432112">
                  <a:extLst>
                    <a:ext uri="{9D8B030D-6E8A-4147-A177-3AD203B41FA5}">
                      <a16:colId xmlns:a16="http://schemas.microsoft.com/office/drawing/2014/main" val="398112000"/>
                    </a:ext>
                  </a:extLst>
                </a:gridCol>
              </a:tblGrid>
              <a:tr h="0">
                <a:tc>
                  <a:txBody>
                    <a:bodyPr/>
                    <a:lstStyle/>
                    <a:p>
                      <a:pPr indent="266700" algn="ctr">
                        <a:lnSpc>
                          <a:spcPts val="2000"/>
                        </a:lnSpc>
                      </a:pPr>
                      <a:r>
                        <a:rPr lang="zh-CN" sz="1050" kern="100">
                          <a:effectLst/>
                        </a:rPr>
                        <a:t>分类器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Precision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Recall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F1-Score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4129970"/>
                  </a:ext>
                </a:extLst>
              </a:tr>
              <a:tr h="0">
                <a:tc>
                  <a:txBody>
                    <a:bodyPr/>
                    <a:lstStyle/>
                    <a:p>
                      <a:pPr indent="266700" algn="ctr">
                        <a:lnSpc>
                          <a:spcPts val="2000"/>
                        </a:lnSpc>
                      </a:pPr>
                      <a:r>
                        <a:rPr lang="en-US" sz="1050" kern="100">
                          <a:effectLst/>
                        </a:rPr>
                        <a:t>RBF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14052526"/>
                  </a:ext>
                </a:extLst>
              </a:tr>
              <a:tr h="0">
                <a:tc>
                  <a:txBody>
                    <a:bodyPr/>
                    <a:lstStyle/>
                    <a:p>
                      <a:pPr indent="266700" algn="ctr">
                        <a:lnSpc>
                          <a:spcPts val="2000"/>
                        </a:lnSpc>
                      </a:pPr>
                      <a:r>
                        <a:rPr lang="en-US" sz="1050" kern="100">
                          <a:effectLst/>
                        </a:rPr>
                        <a:t>Linear SVM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1592779"/>
                  </a:ext>
                </a:extLst>
              </a:tr>
              <a:tr h="0">
                <a:tc>
                  <a:txBody>
                    <a:bodyPr/>
                    <a:lstStyle/>
                    <a:p>
                      <a:pPr indent="266700" algn="ctr">
                        <a:lnSpc>
                          <a:spcPts val="2000"/>
                        </a:lnSpc>
                      </a:pPr>
                      <a:r>
                        <a:rPr lang="en-US" sz="1050" kern="100">
                          <a:effectLst/>
                        </a:rPr>
                        <a:t>Random Forest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4068880"/>
                  </a:ext>
                </a:extLst>
              </a:tr>
              <a:tr h="0">
                <a:tc>
                  <a:txBody>
                    <a:bodyPr/>
                    <a:lstStyle/>
                    <a:p>
                      <a:pPr indent="266700" algn="ctr">
                        <a:lnSpc>
                          <a:spcPts val="2000"/>
                        </a:lnSpc>
                      </a:pPr>
                      <a:r>
                        <a:rPr lang="en-US" sz="1050" kern="100">
                          <a:effectLst/>
                        </a:rPr>
                        <a:t>Decision Tree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0.53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9770451"/>
                  </a:ext>
                </a:extLst>
              </a:tr>
              <a:tr h="0">
                <a:tc>
                  <a:txBody>
                    <a:bodyPr/>
                    <a:lstStyle/>
                    <a:p>
                      <a:pPr indent="266700" algn="ctr">
                        <a:lnSpc>
                          <a:spcPts val="2000"/>
                        </a:lnSpc>
                      </a:pPr>
                      <a:r>
                        <a:rPr lang="en-US" sz="1050" kern="100">
                          <a:effectLst/>
                        </a:rPr>
                        <a:t>KNN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effectLst/>
                        </a:rPr>
                        <a:t>0.64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effectLst/>
                        </a:rPr>
                        <a:t>0.64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4990352"/>
                  </a:ext>
                </a:extLst>
              </a:tr>
            </a:tbl>
          </a:graphicData>
        </a:graphic>
      </p:graphicFrame>
    </p:spTree>
    <p:extLst>
      <p:ext uri="{BB962C8B-B14F-4D97-AF65-F5344CB8AC3E}">
        <p14:creationId xmlns:p14="http://schemas.microsoft.com/office/powerpoint/2010/main" val="1528651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结论</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8DBDA6D-522E-400A-9137-FC41E3D32059}"/>
              </a:ext>
            </a:extLst>
          </p:cNvPr>
          <p:cNvSpPr txBox="1"/>
          <p:nvPr/>
        </p:nvSpPr>
        <p:spPr>
          <a:xfrm>
            <a:off x="317405" y="1392006"/>
            <a:ext cx="11452415" cy="4204356"/>
          </a:xfrm>
          <a:prstGeom prst="rect">
            <a:avLst/>
          </a:prstGeom>
          <a:noFill/>
        </p:spPr>
        <p:txBody>
          <a:bodyPr wrap="square" rtlCol="0">
            <a:spAutoFit/>
          </a:bodyPr>
          <a:lstStyle/>
          <a:p>
            <a:pPr indent="457200">
              <a:lnSpc>
                <a:spcPct val="150000"/>
              </a:lnSpc>
            </a:pPr>
            <a:r>
              <a:rPr lang="zh-CN" altLang="en-US" dirty="0"/>
              <a:t>从注意力状态树模型的上下层次关系来看，越靠近树的根部，则注意力状态之间的区分越明显，而越往下则注意力状态之间的界限更加模糊，因此在实验结果的分析中可以看到的是，层次越往下则模型的准确率越低，这就是由于上述原因所造成的。</a:t>
            </a:r>
          </a:p>
          <a:p>
            <a:pPr indent="457200">
              <a:lnSpc>
                <a:spcPct val="150000"/>
              </a:lnSpc>
            </a:pPr>
            <a:endParaRPr lang="en-US" altLang="zh-CN" dirty="0"/>
          </a:p>
          <a:p>
            <a:pPr indent="457200">
              <a:lnSpc>
                <a:spcPct val="150000"/>
              </a:lnSpc>
            </a:pPr>
            <a:r>
              <a:rPr lang="zh-CN" altLang="en-US" dirty="0"/>
              <a:t>该注意力识别的级联模型是立足于非接触式且便于推广情况下的较优实现方式，但是并不是“注意力状态树”模型在其他场景下的最优实现。从理论上来说，该级联模型的每一层实现都可以根据相应的场景进行模态的替换，例如第一层如果在是在可用眼动追踪仪的场景下，使用眼动追踪的效果会比头部姿态的效果更加细腻；其他的每层如果在可用</a:t>
            </a:r>
            <a:r>
              <a:rPr lang="en-US" altLang="zh-CN" dirty="0"/>
              <a:t>EEG</a:t>
            </a:r>
            <a:r>
              <a:rPr lang="zh-CN" altLang="en-US" dirty="0"/>
              <a:t>信号或者</a:t>
            </a:r>
            <a:r>
              <a:rPr lang="en-US" altLang="zh-CN" dirty="0"/>
              <a:t>ECG</a:t>
            </a:r>
            <a:r>
              <a:rPr lang="zh-CN" altLang="en-US" dirty="0"/>
              <a:t>信号的场景下，也会得到更高的分类准确率。但是这些设备通常昂贵，且具有特定的应用场景，因此在场景合适的情况下，可以根据注意力状态树模型进行调整，以实现最佳效果。</a:t>
            </a:r>
            <a:endParaRPr lang="en-US" altLang="zh-CN" dirty="0"/>
          </a:p>
          <a:p>
            <a:pPr indent="457200">
              <a:lnSpc>
                <a:spcPct val="150000"/>
              </a:lnSpc>
            </a:pPr>
            <a:endParaRPr lang="zh-CN" altLang="en-US" dirty="0"/>
          </a:p>
        </p:txBody>
      </p:sp>
    </p:spTree>
    <p:extLst>
      <p:ext uri="{BB962C8B-B14F-4D97-AF65-F5344CB8AC3E}">
        <p14:creationId xmlns:p14="http://schemas.microsoft.com/office/powerpoint/2010/main" val="1398888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4935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交互方式设计</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5</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5162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3.7037E-7 L 3.33333E-6 3.7037E-7 " pathEditMode="relative" rAng="0" ptsTypes="AA" p14:bounceEnd="64000">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17 3.7037E-7 L 3.33333E-6 3.7037E-7 " pathEditMode="relative" rAng="0" ptsTypes="AA">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交互方式设计</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8DBDA6D-522E-400A-9137-FC41E3D32059}"/>
              </a:ext>
            </a:extLst>
          </p:cNvPr>
          <p:cNvSpPr txBox="1"/>
          <p:nvPr/>
        </p:nvSpPr>
        <p:spPr>
          <a:xfrm>
            <a:off x="317406" y="1392006"/>
            <a:ext cx="6264370" cy="4199868"/>
          </a:xfrm>
          <a:prstGeom prst="rect">
            <a:avLst/>
          </a:prstGeom>
          <a:noFill/>
        </p:spPr>
        <p:txBody>
          <a:bodyPr wrap="square" rtlCol="0">
            <a:spAutoFit/>
          </a:bodyPr>
          <a:lstStyle/>
          <a:p>
            <a:pPr indent="457200">
              <a:lnSpc>
                <a:spcPct val="150000"/>
              </a:lnSpc>
            </a:pPr>
            <a:r>
              <a:rPr lang="zh-CN" altLang="en-US" dirty="0"/>
              <a:t>交互方式需要考虑到以下几点设计原则：</a:t>
            </a:r>
            <a:endParaRPr lang="en-US" altLang="zh-CN" dirty="0"/>
          </a:p>
          <a:p>
            <a:pPr marL="285750" indent="-285750">
              <a:lnSpc>
                <a:spcPct val="150000"/>
              </a:lnSpc>
              <a:buFont typeface="Wingdings" panose="05000000000000000000" pitchFamily="2" charset="2"/>
              <a:buChar char="l"/>
            </a:pPr>
            <a:r>
              <a:rPr lang="zh-CN" altLang="en-US" dirty="0"/>
              <a:t>识别到各类注意力状态之后，可以根据不同的注意力状态去设计不同的干预方式或者激励措施；</a:t>
            </a:r>
            <a:endParaRPr lang="en-US" altLang="zh-CN" dirty="0"/>
          </a:p>
          <a:p>
            <a:pPr marL="285750" indent="-285750">
              <a:lnSpc>
                <a:spcPct val="150000"/>
              </a:lnSpc>
              <a:buFont typeface="Wingdings" panose="05000000000000000000" pitchFamily="2" charset="2"/>
              <a:buChar char="l"/>
            </a:pPr>
            <a:r>
              <a:rPr lang="zh-CN" altLang="en-US" dirty="0"/>
              <a:t>模型不可避免地存在误检情况，这是一个客观存在的事实，因此需要考虑到误检情况下能尽量减少对学生正常上课的干扰；</a:t>
            </a:r>
            <a:endParaRPr lang="en-US" altLang="zh-CN" dirty="0"/>
          </a:p>
          <a:p>
            <a:pPr marL="285750" indent="-285750">
              <a:lnSpc>
                <a:spcPct val="150000"/>
              </a:lnSpc>
              <a:buFont typeface="Wingdings" panose="05000000000000000000" pitchFamily="2" charset="2"/>
              <a:buChar char="l"/>
            </a:pPr>
            <a:r>
              <a:rPr lang="zh-CN" altLang="en-US" dirty="0"/>
              <a:t>不仅是</a:t>
            </a:r>
            <a:r>
              <a:rPr lang="en-US" altLang="zh-CN" dirty="0"/>
              <a:t>PPG</a:t>
            </a:r>
            <a:r>
              <a:rPr lang="zh-CN" altLang="en-US" dirty="0"/>
              <a:t>信号特征的注意力状态模型，其他的基于</a:t>
            </a:r>
            <a:r>
              <a:rPr lang="en-US" altLang="zh-CN" dirty="0"/>
              <a:t>ECG</a:t>
            </a:r>
            <a:r>
              <a:rPr lang="zh-CN" altLang="en-US" dirty="0"/>
              <a:t>、皮电等信号的注意力模型也是，对非常短时间内的注意力状态改变不敏感，因此需要考虑特定的反馈方法用来辅助判断用户是否恢复学习状态。</a:t>
            </a:r>
          </a:p>
        </p:txBody>
      </p:sp>
      <p:pic>
        <p:nvPicPr>
          <p:cNvPr id="3" name="图片 2">
            <a:extLst>
              <a:ext uri="{FF2B5EF4-FFF2-40B4-BE49-F238E27FC236}">
                <a16:creationId xmlns:a16="http://schemas.microsoft.com/office/drawing/2014/main" id="{E76CF5AC-6C18-4022-BE83-771324B888FC}"/>
              </a:ext>
            </a:extLst>
          </p:cNvPr>
          <p:cNvPicPr>
            <a:picLocks noChangeAspect="1"/>
          </p:cNvPicPr>
          <p:nvPr/>
        </p:nvPicPr>
        <p:blipFill>
          <a:blip r:embed="rId3"/>
          <a:stretch>
            <a:fillRect/>
          </a:stretch>
        </p:blipFill>
        <p:spPr>
          <a:xfrm>
            <a:off x="6553977" y="716045"/>
            <a:ext cx="5189670" cy="5425910"/>
          </a:xfrm>
          <a:prstGeom prst="rect">
            <a:avLst/>
          </a:prstGeom>
        </p:spPr>
      </p:pic>
    </p:spTree>
    <p:extLst>
      <p:ext uri="{BB962C8B-B14F-4D97-AF65-F5344CB8AC3E}">
        <p14:creationId xmlns:p14="http://schemas.microsoft.com/office/powerpoint/2010/main" val="1890244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交互方式设计</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EAE496FD-2295-4B8E-9F26-D883A7FFD23B}"/>
              </a:ext>
            </a:extLst>
          </p:cNvPr>
          <p:cNvGraphicFramePr>
            <a:graphicFrameLocks noGrp="1"/>
          </p:cNvGraphicFramePr>
          <p:nvPr>
            <p:extLst>
              <p:ext uri="{D42A27DB-BD31-4B8C-83A1-F6EECF244321}">
                <p14:modId xmlns:p14="http://schemas.microsoft.com/office/powerpoint/2010/main" val="2577926326"/>
              </p:ext>
            </p:extLst>
          </p:nvPr>
        </p:nvGraphicFramePr>
        <p:xfrm>
          <a:off x="838200" y="4371975"/>
          <a:ext cx="10515600" cy="1816577"/>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1439850863"/>
                    </a:ext>
                  </a:extLst>
                </a:gridCol>
                <a:gridCol w="2628900">
                  <a:extLst>
                    <a:ext uri="{9D8B030D-6E8A-4147-A177-3AD203B41FA5}">
                      <a16:colId xmlns:a16="http://schemas.microsoft.com/office/drawing/2014/main" val="3268224873"/>
                    </a:ext>
                  </a:extLst>
                </a:gridCol>
                <a:gridCol w="2628900">
                  <a:extLst>
                    <a:ext uri="{9D8B030D-6E8A-4147-A177-3AD203B41FA5}">
                      <a16:colId xmlns:a16="http://schemas.microsoft.com/office/drawing/2014/main" val="1709428206"/>
                    </a:ext>
                  </a:extLst>
                </a:gridCol>
                <a:gridCol w="2628900">
                  <a:extLst>
                    <a:ext uri="{9D8B030D-6E8A-4147-A177-3AD203B41FA5}">
                      <a16:colId xmlns:a16="http://schemas.microsoft.com/office/drawing/2014/main" val="1609792425"/>
                    </a:ext>
                  </a:extLst>
                </a:gridCol>
              </a:tblGrid>
              <a:tr h="306177">
                <a:tc>
                  <a:txBody>
                    <a:bodyPr/>
                    <a:lstStyle/>
                    <a:p>
                      <a:pPr algn="ctr">
                        <a:lnSpc>
                          <a:spcPts val="2000"/>
                        </a:lnSpc>
                      </a:pPr>
                      <a:r>
                        <a:rPr lang="zh-CN" sz="1050" kern="100">
                          <a:effectLst/>
                        </a:rPr>
                        <a:t>注意力状态</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干预</a:t>
                      </a:r>
                      <a:r>
                        <a:rPr lang="en-US" sz="1050" kern="100">
                          <a:effectLst/>
                        </a:rPr>
                        <a:t>/</a:t>
                      </a:r>
                      <a:r>
                        <a:rPr lang="zh-CN" sz="1050" kern="100">
                          <a:effectLst/>
                        </a:rPr>
                        <a:t>激励措施</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干预升级</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反馈措施</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9399071"/>
                  </a:ext>
                </a:extLst>
              </a:tr>
              <a:tr h="302080">
                <a:tc>
                  <a:txBody>
                    <a:bodyPr/>
                    <a:lstStyle/>
                    <a:p>
                      <a:pPr algn="ctr">
                        <a:lnSpc>
                          <a:spcPts val="2000"/>
                        </a:lnSpc>
                      </a:pPr>
                      <a:r>
                        <a:rPr lang="zh-CN" sz="1050" kern="100">
                          <a:effectLst/>
                        </a:rPr>
                        <a:t>外部焦点转移</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震动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无</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头部转为朝向状态</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9678328"/>
                  </a:ext>
                </a:extLst>
              </a:tr>
              <a:tr h="302080">
                <a:tc>
                  <a:txBody>
                    <a:bodyPr/>
                    <a:lstStyle/>
                    <a:p>
                      <a:pPr algn="ctr">
                        <a:lnSpc>
                          <a:spcPts val="2000"/>
                        </a:lnSpc>
                      </a:pPr>
                      <a:r>
                        <a:rPr lang="zh-CN" sz="1050" kern="100">
                          <a:effectLst/>
                        </a:rPr>
                        <a:t>专注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成绩积分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无</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无</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9588589"/>
                  </a:ext>
                </a:extLst>
              </a:tr>
              <a:tr h="302080">
                <a:tc>
                  <a:txBody>
                    <a:bodyPr/>
                    <a:lstStyle/>
                    <a:p>
                      <a:pPr algn="ctr">
                        <a:lnSpc>
                          <a:spcPts val="2000"/>
                        </a:lnSpc>
                      </a:pPr>
                      <a:r>
                        <a:rPr lang="zh-CN" sz="1050" kern="100">
                          <a:effectLst/>
                        </a:rPr>
                        <a:t>低认知压力</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屏幕亮度变化</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震动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触摸屏幕（按钮）</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1554822"/>
                  </a:ext>
                </a:extLst>
              </a:tr>
              <a:tr h="302080">
                <a:tc>
                  <a:txBody>
                    <a:bodyPr/>
                    <a:lstStyle/>
                    <a:p>
                      <a:pPr algn="ctr">
                        <a:lnSpc>
                          <a:spcPts val="2000"/>
                        </a:lnSpc>
                      </a:pPr>
                      <a:r>
                        <a:rPr lang="zh-CN" sz="1050" kern="100">
                          <a:effectLst/>
                        </a:rPr>
                        <a:t>内部刺激</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屏幕亮度变化</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震动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触摸屏幕（按钮）</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3044722"/>
                  </a:ext>
                </a:extLst>
              </a:tr>
              <a:tr h="302080">
                <a:tc>
                  <a:txBody>
                    <a:bodyPr/>
                    <a:lstStyle/>
                    <a:p>
                      <a:pPr algn="ctr">
                        <a:lnSpc>
                          <a:spcPts val="2000"/>
                        </a:lnSpc>
                      </a:pPr>
                      <a:r>
                        <a:rPr lang="zh-CN" sz="1050" kern="100">
                          <a:effectLst/>
                        </a:rPr>
                        <a:t>外部刺激</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屏幕亮度变化</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a:effectLst/>
                        </a:rPr>
                        <a:t>震动</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050" kern="100" dirty="0">
                          <a:effectLst/>
                        </a:rPr>
                        <a:t>触摸屏幕（按钮）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9409402"/>
                  </a:ext>
                </a:extLst>
              </a:tr>
            </a:tbl>
          </a:graphicData>
        </a:graphic>
      </p:graphicFrame>
      <p:sp>
        <p:nvSpPr>
          <p:cNvPr id="3" name="文本框 2">
            <a:extLst>
              <a:ext uri="{FF2B5EF4-FFF2-40B4-BE49-F238E27FC236}">
                <a16:creationId xmlns:a16="http://schemas.microsoft.com/office/drawing/2014/main" id="{71481BAC-C6F5-4C69-A408-C587FC1166BA}"/>
              </a:ext>
            </a:extLst>
          </p:cNvPr>
          <p:cNvSpPr txBox="1"/>
          <p:nvPr/>
        </p:nvSpPr>
        <p:spPr>
          <a:xfrm>
            <a:off x="317405" y="1400175"/>
            <a:ext cx="11322145" cy="2537874"/>
          </a:xfrm>
          <a:prstGeom prst="rect">
            <a:avLst/>
          </a:prstGeom>
          <a:noFill/>
        </p:spPr>
        <p:txBody>
          <a:bodyPr wrap="square" rtlCol="0">
            <a:spAutoFit/>
          </a:bodyPr>
          <a:lstStyle/>
          <a:p>
            <a:pPr indent="457200">
              <a:lnSpc>
                <a:spcPct val="150000"/>
              </a:lnSpc>
            </a:pPr>
            <a:r>
              <a:rPr lang="zh-CN" altLang="en-US" dirty="0"/>
              <a:t>根据用户研究，主要是从愿意使用度、干预效果和误检干预接受度上进行评分。再结合一个特殊情况，那就是震动措施虽然是预设为脸部偏离屏幕的干预措施，但是在脸部朝向屏幕的时候也是最好的一种干预方法，然后才依次是亮度变化、滤镜和弹框提示。</a:t>
            </a:r>
            <a:endParaRPr lang="en-US" altLang="zh-CN" dirty="0"/>
          </a:p>
          <a:p>
            <a:pPr indent="457200">
              <a:lnSpc>
                <a:spcPct val="150000"/>
              </a:lnSpc>
            </a:pPr>
            <a:r>
              <a:rPr lang="zh-CN" altLang="en-US" dirty="0"/>
              <a:t>考虑到参与者对亮度变化的误检接受度最高，先使用较为轻柔的亮度变化作为干预措施，若在一定时间（严重超过了</a:t>
            </a:r>
            <a:r>
              <a:rPr lang="zh-CN" altLang="en-US" b="1" dirty="0">
                <a:solidFill>
                  <a:srgbClr val="FF0000"/>
                </a:solidFill>
              </a:rPr>
              <a:t>反应时间阈值</a:t>
            </a:r>
            <a:r>
              <a:rPr lang="zh-CN" altLang="en-US" dirty="0"/>
              <a:t>）参与者仍然没有进一步的反馈措施，则说明参与者分心极其严重，对当前课程的注意力水平降低到了几乎不关心的地步，从而没有注意到该反馈措施，因此需要进一步升级为震动方式。</a:t>
            </a:r>
          </a:p>
        </p:txBody>
      </p:sp>
    </p:spTree>
    <p:extLst>
      <p:ext uri="{BB962C8B-B14F-4D97-AF65-F5344CB8AC3E}">
        <p14:creationId xmlns:p14="http://schemas.microsoft.com/office/powerpoint/2010/main" val="2778882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反应时间阈值</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71481BAC-C6F5-4C69-A408-C587FC1166BA}"/>
              </a:ext>
            </a:extLst>
          </p:cNvPr>
          <p:cNvSpPr txBox="1"/>
          <p:nvPr/>
        </p:nvSpPr>
        <p:spPr>
          <a:xfrm>
            <a:off x="317405" y="1400175"/>
            <a:ext cx="11322145" cy="1291379"/>
          </a:xfrm>
          <a:prstGeom prst="rect">
            <a:avLst/>
          </a:prstGeom>
          <a:noFill/>
        </p:spPr>
        <p:txBody>
          <a:bodyPr wrap="square" rtlCol="0">
            <a:spAutoFit/>
          </a:bodyPr>
          <a:lstStyle/>
          <a:p>
            <a:pPr indent="457200">
              <a:lnSpc>
                <a:spcPct val="150000"/>
              </a:lnSpc>
            </a:pPr>
            <a:r>
              <a:rPr lang="zh-CN" altLang="en-US" dirty="0"/>
              <a:t>假定干预措施为视频模糊化，反馈措施为触摸屏幕上的按钮，因此需要参与者在集中精神的情况下，若注意到相应干预措施则需要立即触摸屏幕按钮。这样设计的原因是，可以通过分析实验数据发现大多数用户在集中注意力的情况下会在干预措施出现的</a:t>
            </a:r>
            <a:r>
              <a:rPr lang="en-US" altLang="zh-CN" dirty="0"/>
              <a:t>α</a:t>
            </a:r>
            <a:r>
              <a:rPr lang="zh-CN" altLang="en-US" dirty="0"/>
              <a:t>时间内触摸屏幕，则后续可以用来辅助认定学生的真实注意力状态。</a:t>
            </a:r>
          </a:p>
        </p:txBody>
      </p:sp>
      <p:pic>
        <p:nvPicPr>
          <p:cNvPr id="9" name="图片 8">
            <a:extLst>
              <a:ext uri="{FF2B5EF4-FFF2-40B4-BE49-F238E27FC236}">
                <a16:creationId xmlns:a16="http://schemas.microsoft.com/office/drawing/2014/main" id="{C362CB88-8935-473E-A22B-257CF6772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5"/>
          <a:stretch/>
        </p:blipFill>
        <p:spPr bwMode="auto">
          <a:xfrm>
            <a:off x="618686" y="3121559"/>
            <a:ext cx="5706507" cy="2418430"/>
          </a:xfrm>
          <a:prstGeom prst="rect">
            <a:avLst/>
          </a:prstGeom>
          <a:ln>
            <a:noFill/>
          </a:ln>
          <a:extLst>
            <a:ext uri="{53640926-AAD7-44D8-BBD7-CCE9431645EC}">
              <a14:shadowObscured xmlns:a14="http://schemas.microsoft.com/office/drawing/2010/main"/>
            </a:ext>
          </a:extLst>
        </p:spPr>
      </p:pic>
      <p:pic>
        <p:nvPicPr>
          <p:cNvPr id="10" name="图形 17">
            <a:extLst>
              <a:ext uri="{FF2B5EF4-FFF2-40B4-BE49-F238E27FC236}">
                <a16:creationId xmlns:a16="http://schemas.microsoft.com/office/drawing/2014/main" id="{F76D3C07-93F6-4D70-8CA6-58A0D6C879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2745" y="2994909"/>
            <a:ext cx="5090160" cy="2545080"/>
          </a:xfrm>
          <a:prstGeom prst="rect">
            <a:avLst/>
          </a:prstGeom>
        </p:spPr>
      </p:pic>
    </p:spTree>
    <p:extLst>
      <p:ext uri="{BB962C8B-B14F-4D97-AF65-F5344CB8AC3E}">
        <p14:creationId xmlns:p14="http://schemas.microsoft.com/office/powerpoint/2010/main" val="4216551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再判断与增量学习</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14095169-2CB2-40B8-87F9-1E83B878CF55}"/>
              </a:ext>
            </a:extLst>
          </p:cNvPr>
          <p:cNvSpPr txBox="1"/>
          <p:nvPr/>
        </p:nvSpPr>
        <p:spPr>
          <a:xfrm>
            <a:off x="322216" y="1356449"/>
            <a:ext cx="5011784" cy="2953373"/>
          </a:xfrm>
          <a:prstGeom prst="rect">
            <a:avLst/>
          </a:prstGeom>
          <a:noFill/>
        </p:spPr>
        <p:txBody>
          <a:bodyPr wrap="square">
            <a:spAutoFit/>
          </a:bodyPr>
          <a:lstStyle/>
          <a:p>
            <a:pPr indent="457200">
              <a:lnSpc>
                <a:spcPct val="150000"/>
              </a:lnSpc>
            </a:pP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点击按钮的时间可以侧面确定用户当前的注意力状态，</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远</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超过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秒即</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注意力不集中</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（注意力不集中通常比注意力集中慢</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秒到</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秒）</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，而小于等于</a:t>
            </a: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a:t>
            </a:r>
            <a:r>
              <a:rPr lang="zh-CN"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则可以确定为注意力集中状态。</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在此过程中</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的人体</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特征从一定层面上反映了人体处于不同注意力状态下的外部和生理表现，是具有非常强关联性的注意力表现特征。</a:t>
            </a:r>
            <a:endParaRPr lang="zh-CN" altLang="en-US" dirty="0"/>
          </a:p>
        </p:txBody>
      </p:sp>
      <p:pic>
        <p:nvPicPr>
          <p:cNvPr id="13" name="图片 12">
            <a:extLst>
              <a:ext uri="{FF2B5EF4-FFF2-40B4-BE49-F238E27FC236}">
                <a16:creationId xmlns:a16="http://schemas.microsoft.com/office/drawing/2014/main" id="{A0E24F60-23EC-424E-9462-E57B98BCA217}"/>
              </a:ext>
            </a:extLst>
          </p:cNvPr>
          <p:cNvPicPr>
            <a:picLocks noChangeAspect="1"/>
          </p:cNvPicPr>
          <p:nvPr/>
        </p:nvPicPr>
        <p:blipFill>
          <a:blip r:embed="rId3"/>
          <a:stretch>
            <a:fillRect/>
          </a:stretch>
        </p:blipFill>
        <p:spPr>
          <a:xfrm>
            <a:off x="5953244" y="273453"/>
            <a:ext cx="5804225" cy="4046067"/>
          </a:xfrm>
          <a:prstGeom prst="rect">
            <a:avLst/>
          </a:prstGeom>
        </p:spPr>
      </p:pic>
      <p:sp>
        <p:nvSpPr>
          <p:cNvPr id="12" name="文本框 11">
            <a:extLst>
              <a:ext uri="{FF2B5EF4-FFF2-40B4-BE49-F238E27FC236}">
                <a16:creationId xmlns:a16="http://schemas.microsoft.com/office/drawing/2014/main" id="{4D9C0B59-CD36-401E-86A5-21FD9F527DD7}"/>
              </a:ext>
            </a:extLst>
          </p:cNvPr>
          <p:cNvSpPr txBox="1"/>
          <p:nvPr/>
        </p:nvSpPr>
        <p:spPr>
          <a:xfrm>
            <a:off x="221748" y="4648112"/>
            <a:ext cx="11748504" cy="1706878"/>
          </a:xfrm>
          <a:prstGeom prst="rect">
            <a:avLst/>
          </a:prstGeom>
          <a:noFill/>
        </p:spPr>
        <p:txBody>
          <a:bodyPr wrap="square">
            <a:spAutoFit/>
          </a:bodyPr>
          <a:lstStyle/>
          <a:p>
            <a:pPr indent="457200">
              <a:lnSpc>
                <a:spcPct val="150000"/>
              </a:lnSpc>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从认知压力层来看，若模型给出的当前注意力状态为低认知压力，而学生却在较短时间之内给出了相应的反馈，则可以粗略知晓模型可能判断错误，该特征对应的注意力状态不是低认知压力情况；同理，如果学生在较长时间内给出了反馈，或者长时间内没有察觉到相应的反馈措施，则从侧面可以印证该学生的注意力状态大概率确实为低认知压力情况。</a:t>
            </a:r>
            <a:endParaRPr lang="zh-CN" altLang="en-US" dirty="0"/>
          </a:p>
        </p:txBody>
      </p:sp>
    </p:spTree>
    <p:extLst>
      <p:ext uri="{BB962C8B-B14F-4D97-AF65-F5344CB8AC3E}">
        <p14:creationId xmlns:p14="http://schemas.microsoft.com/office/powerpoint/2010/main" val="395700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4935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总结与展望</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6</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2422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总结</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14095169-2CB2-40B8-87F9-1E83B878CF55}"/>
              </a:ext>
            </a:extLst>
          </p:cNvPr>
          <p:cNvSpPr txBox="1"/>
          <p:nvPr/>
        </p:nvSpPr>
        <p:spPr>
          <a:xfrm>
            <a:off x="317405" y="1279953"/>
            <a:ext cx="11484070" cy="3779240"/>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研究了基于头部姿态的注意力状态识别方法，应用头部姿态特征初步判断人体当前是否专注于预定任务执行</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研究了基于生理指标的注意力状态识别方法。分别从人体的脸部和手指处获得高质量的接触式</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和远程</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信号，并且结果分析对于不同应用场景下选择合适的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信号具有参考意义。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结合用户研究方法，建立了注意力的状态树模型，并基于此实现了一个多模态融合的注意力状态识别模型。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设计了一个关注度识别、干预和反馈手段。并且将反馈手段用在识别模型的学习过程中，使得模型具有迭代更新的能力，实现了交互方式的闭环。</a:t>
            </a:r>
          </a:p>
        </p:txBody>
      </p:sp>
    </p:spTree>
    <p:extLst>
      <p:ext uri="{BB962C8B-B14F-4D97-AF65-F5344CB8AC3E}">
        <p14:creationId xmlns:p14="http://schemas.microsoft.com/office/powerpoint/2010/main" val="156502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51543" y="590669"/>
              <a:ext cx="281867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研究背景与意义</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6D29D9-B751-455B-AB2E-EE4E216AB8F1}"/>
              </a:ext>
            </a:extLst>
          </p:cNvPr>
          <p:cNvSpPr txBox="1"/>
          <p:nvPr/>
        </p:nvSpPr>
        <p:spPr>
          <a:xfrm>
            <a:off x="0" y="1204239"/>
            <a:ext cx="12106275" cy="4332596"/>
          </a:xfrm>
          <a:prstGeom prst="rect">
            <a:avLst/>
          </a:prstGeom>
          <a:noFill/>
        </p:spPr>
        <p:txBody>
          <a:bodyPr wrap="square" rtlCol="0">
            <a:spAutoFit/>
          </a:bodyPr>
          <a:lstStyle/>
          <a:p>
            <a:pPr lvl="1" indent="457200" algn="just">
              <a:lnSpc>
                <a:spcPct val="125000"/>
              </a:lnSpc>
              <a:spcBef>
                <a:spcPts val="600"/>
              </a:spcBef>
              <a:spcAft>
                <a:spcPts val="600"/>
              </a:spcAft>
            </a:pPr>
            <a:r>
              <a:rPr lang="zh-CN" altLang="en-US" dirty="0"/>
              <a:t>影响注意力水平的因素众多，导致注意力状态的种类众多，并且在实际生活的场景中，即使通过合理手段来使人体尽量避免受到外部因素的影响，而对于人体自身的生理因素以及心理因素是无法控制的，并且在极大保留人体主观能动性的情况下，注意力状态以及注意力水平无法一直维持在理想状态，通常会在几类注意力状态之间流转，注意力水平也因此会有波动。</a:t>
            </a:r>
            <a:endParaRPr lang="en-US" altLang="zh-CN" dirty="0"/>
          </a:p>
          <a:p>
            <a:pPr lvl="1" indent="457200" algn="just">
              <a:lnSpc>
                <a:spcPct val="125000"/>
              </a:lnSpc>
              <a:spcBef>
                <a:spcPts val="600"/>
              </a:spcBef>
              <a:spcAft>
                <a:spcPts val="600"/>
              </a:spcAft>
            </a:pPr>
            <a:r>
              <a:rPr lang="zh-CN" altLang="en-US" dirty="0"/>
              <a:t>以往大多数的研究都只从一个层面将待识别的注意力状态假定为特定的种类，如</a:t>
            </a:r>
            <a:r>
              <a:rPr lang="en-US" altLang="zh-CN" dirty="0"/>
              <a:t>Mind Wandering</a:t>
            </a:r>
            <a:r>
              <a:rPr lang="zh-CN" altLang="en-US" dirty="0"/>
              <a:t>，或者只研究“注意”或“不注意”，而没有对注意力状态进行进一步的区分和识别。</a:t>
            </a:r>
            <a:endParaRPr lang="en-US" altLang="zh-CN" dirty="0"/>
          </a:p>
          <a:p>
            <a:pPr lvl="1" indent="457200" algn="just">
              <a:lnSpc>
                <a:spcPct val="125000"/>
              </a:lnSpc>
              <a:spcBef>
                <a:spcPts val="600"/>
              </a:spcBef>
              <a:spcAft>
                <a:spcPts val="600"/>
              </a:spcAft>
            </a:pPr>
            <a:r>
              <a:rPr lang="zh-CN" altLang="en-US" dirty="0"/>
              <a:t>并且大多数的注意力状态识别研究所使用的设备通常是专业器材，如脑电设备、心电设备和眼动仪。专业的设备通常操作复杂，不易于大规模推广，且通常较为昂贵。随着移动设备的计算能力的增强，越来越多研究人员在移动设备上实现了生理信号提取，这使得基于常见的移动设备来识别细粒度的注意力状态成为可能。</a:t>
            </a:r>
            <a:endParaRPr lang="en-US" altLang="zh-CN" dirty="0"/>
          </a:p>
          <a:p>
            <a:pPr lvl="1" indent="457200" algn="just">
              <a:lnSpc>
                <a:spcPct val="125000"/>
              </a:lnSpc>
              <a:spcBef>
                <a:spcPts val="600"/>
              </a:spcBef>
              <a:spcAft>
                <a:spcPts val="600"/>
              </a:spcAft>
            </a:pPr>
            <a:r>
              <a:rPr lang="zh-CN" altLang="en-US" dirty="0"/>
              <a:t>注意力状态识别在很多领域如在线教育、电子阅读和注意力障碍等方向上有良好的应用价值，可以提供分心干预、事后分析和辅助医学治疗等功能。并且随着在线教育的大规模推广，注意力状态识别方法的需求越来越急切。</a:t>
            </a:r>
          </a:p>
        </p:txBody>
      </p:sp>
    </p:spTree>
    <p:extLst>
      <p:ext uri="{BB962C8B-B14F-4D97-AF65-F5344CB8AC3E}">
        <p14:creationId xmlns:p14="http://schemas.microsoft.com/office/powerpoint/2010/main" val="162248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展望</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14095169-2CB2-40B8-87F9-1E83B878CF55}"/>
              </a:ext>
            </a:extLst>
          </p:cNvPr>
          <p:cNvSpPr txBox="1"/>
          <p:nvPr/>
        </p:nvSpPr>
        <p:spPr>
          <a:xfrm>
            <a:off x="317405" y="1279953"/>
            <a:ext cx="11484070" cy="4610236"/>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使用了头部姿态和特定的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信号来对细粒度的注意力状态识别模型进行实现，但是受限于应用场景以及信号质量的原因，该实现对其他应用场景来说并不是最优的。因此进一步的工作可以从提升</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信号质量，或者使用其他替代的生理信号方法来实现注意力状态识别模型，进一步提高模型的识别准确率。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由于实验参与者的主观能动性被大量保留，因此实验中仍然存在一些不可控因素，这些因素进一步导致部分实验数据与分类标签的不对应。比如在外部噪声干扰会话中，部分参与者主动报告说，音乐反而会使得他们在观看课程视频时更加认真，并且注意力水平进一步的提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关于注意力状态树模型，本文只对几类典型的注意力状态之间的关联关系进行了分析，而除此之外，仍然存在部分常见注意力状态未被该模型所涵盖，因此进一步的研究可以从覆盖面更广的角度来对注意力状态树模型进行扩充。</a:t>
            </a:r>
          </a:p>
        </p:txBody>
      </p:sp>
    </p:spTree>
    <p:extLst>
      <p:ext uri="{BB962C8B-B14F-4D97-AF65-F5344CB8AC3E}">
        <p14:creationId xmlns:p14="http://schemas.microsoft.com/office/powerpoint/2010/main" val="266687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评审意见</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14095169-2CB2-40B8-87F9-1E83B878CF55}"/>
              </a:ext>
            </a:extLst>
          </p:cNvPr>
          <p:cNvSpPr txBox="1"/>
          <p:nvPr/>
        </p:nvSpPr>
        <p:spPr>
          <a:xfrm>
            <a:off x="317405" y="1279953"/>
            <a:ext cx="11484070" cy="4610236"/>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实验人群过小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zh-CN" sz="1800" kern="100"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由于疫情影响，因此本论文的实验人群被限制在</a:t>
            </a:r>
            <a:r>
              <a:rPr lang="en-US" altLang="zh-CN" sz="1800" kern="100"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zh-CN" sz="1800" kern="100"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人至</a:t>
            </a:r>
            <a:r>
              <a:rPr lang="en-US" altLang="zh-CN" sz="1800" kern="100"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40</a:t>
            </a:r>
            <a:r>
              <a:rPr lang="zh-CN" altLang="zh-CN" sz="1800" kern="100"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人之间。</a:t>
            </a:r>
            <a:endParaRPr lang="en-US" altLang="zh-CN"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endParaRPr lang="en-US" altLang="zh-CN"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zh-CN" dirty="0">
                <a:latin typeface="Times New Roman" panose="02020603050405020304" pitchFamily="18" charset="0"/>
                <a:ea typeface="宋体" panose="02010600030101010101" pitchFamily="2" charset="-122"/>
                <a:cs typeface="Times New Roman" panose="02020603050405020304" pitchFamily="18" charset="0"/>
              </a:rPr>
              <a:t>原型系统设计</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是否可以</a:t>
            </a:r>
            <a:r>
              <a:rPr lang="zh-CN" altLang="zh-CN" dirty="0">
                <a:latin typeface="Times New Roman" panose="02020603050405020304" pitchFamily="18" charset="0"/>
                <a:ea typeface="宋体" panose="02010600030101010101" pitchFamily="2" charset="-122"/>
                <a:cs typeface="Times New Roman" panose="02020603050405020304" pitchFamily="18" charset="0"/>
              </a:rPr>
              <a:t>略去</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考虑到硕士学位论文的完整和独立性，因此设计并且实现了</a:t>
            </a:r>
            <a:r>
              <a:rPr lang="en-US" altLang="zh-CN" kern="100"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iAttention</a:t>
            </a:r>
            <a:r>
              <a:rPr lang="zh-CN" altLang="en-US"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原型系统部分</a:t>
            </a:r>
            <a:endParaRPr lang="en-US" altLang="zh-CN"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头部姿态估计方法中，是否需要假设参与者需要处于基本直立或者端坐的情况，是否会对分析结果产生影响？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实验方法和结果分析过程中，不事先假定参与者身体姿态必须处于基本直立或端坐的情况，而只要求手机屏幕正对参与者的头部。进一步考虑到模型使用的是统计分析和机器学习方法，因此使用相同的流程和步骤对更广泛出现的“不认真观看情况”数据集进行</a:t>
            </a:r>
            <a:r>
              <a:rPr lang="zh-CN" altLang="en-US"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训练</a:t>
            </a:r>
            <a:r>
              <a:rPr lang="zh-CN" altLang="en-US"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rPr>
              <a:t>，分析结果可能略微会有轻微的变化，但是实验结果中对头部姿态特征重要性的分析仍然成立。</a:t>
            </a:r>
            <a:endParaRPr lang="en-US" altLang="zh-CN" dirty="0">
              <a:solidFill>
                <a:schemeClr val="accent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28F6D53-9DAC-47B1-9EDD-79AB4F00EFE4}"/>
              </a:ext>
            </a:extLst>
          </p:cNvPr>
          <p:cNvSpPr txBox="1"/>
          <p:nvPr/>
        </p:nvSpPr>
        <p:spPr>
          <a:xfrm>
            <a:off x="390525" y="2569024"/>
            <a:ext cx="184731" cy="646331"/>
          </a:xfrm>
          <a:prstGeom prst="rect">
            <a:avLst/>
          </a:prstGeom>
          <a:noFill/>
        </p:spPr>
        <p:txBody>
          <a:bodyPr wrap="none" rtlCol="0">
            <a:spAutoFit/>
          </a:bodyPr>
          <a:lstStyle/>
          <a:p>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75207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1"/>
            <a:ext cx="12192000" cy="3101556"/>
          </a:xfrm>
          <a:custGeom>
            <a:avLst/>
            <a:gdLst>
              <a:gd name="connsiteX0" fmla="*/ 0 w 12192000"/>
              <a:gd name="connsiteY0" fmla="*/ 0 h 3101556"/>
              <a:gd name="connsiteX1" fmla="*/ 12192000 w 12192000"/>
              <a:gd name="connsiteY1" fmla="*/ 0 h 3101556"/>
              <a:gd name="connsiteX2" fmla="*/ 12192000 w 12192000"/>
              <a:gd name="connsiteY2" fmla="*/ 3101556 h 3101556"/>
              <a:gd name="connsiteX3" fmla="*/ 4152453 w 12192000"/>
              <a:gd name="connsiteY3" fmla="*/ 3101556 h 3101556"/>
              <a:gd name="connsiteX4" fmla="*/ 4130878 w 12192000"/>
              <a:gd name="connsiteY4" fmla="*/ 2887533 h 3101556"/>
              <a:gd name="connsiteX5" fmla="*/ 2875546 w 12192000"/>
              <a:gd name="connsiteY5" fmla="*/ 1864408 h 3101556"/>
              <a:gd name="connsiteX6" fmla="*/ 1620215 w 12192000"/>
              <a:gd name="connsiteY6" fmla="*/ 2887533 h 3101556"/>
              <a:gd name="connsiteX7" fmla="*/ 1598640 w 12192000"/>
              <a:gd name="connsiteY7" fmla="*/ 3101556 h 3101556"/>
              <a:gd name="connsiteX8" fmla="*/ 0 w 12192000"/>
              <a:gd name="connsiteY8" fmla="*/ 3101556 h 310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101556">
                <a:moveTo>
                  <a:pt x="0" y="0"/>
                </a:moveTo>
                <a:lnTo>
                  <a:pt x="12192000" y="0"/>
                </a:lnTo>
                <a:lnTo>
                  <a:pt x="12192000" y="3101556"/>
                </a:lnTo>
                <a:lnTo>
                  <a:pt x="4152453" y="3101556"/>
                </a:lnTo>
                <a:lnTo>
                  <a:pt x="4130878" y="2887533"/>
                </a:lnTo>
                <a:cubicBezTo>
                  <a:pt x="4011395" y="2303637"/>
                  <a:pt x="3494765" y="1864408"/>
                  <a:pt x="2875546" y="1864408"/>
                </a:cubicBezTo>
                <a:cubicBezTo>
                  <a:pt x="2256328" y="1864408"/>
                  <a:pt x="1739697" y="2303637"/>
                  <a:pt x="1620215" y="2887533"/>
                </a:cubicBezTo>
                <a:lnTo>
                  <a:pt x="1598640" y="3101556"/>
                </a:lnTo>
                <a:lnTo>
                  <a:pt x="0" y="3101556"/>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p:cNvCxnSpPr/>
          <p:nvPr/>
        </p:nvCxnSpPr>
        <p:spPr>
          <a:xfrm>
            <a:off x="5247027" y="5230819"/>
            <a:ext cx="2622884"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85413" y="3229393"/>
            <a:ext cx="5724644" cy="830997"/>
          </a:xfrm>
          <a:prstGeom prst="rect">
            <a:avLst/>
          </a:prstGeom>
          <a:noFill/>
        </p:spPr>
        <p:txBody>
          <a:bodyPr wrap="none">
            <a:spAutoFit/>
          </a:bodyPr>
          <a:lstStyle/>
          <a:p>
            <a:pPr algn="ctr">
              <a:defRPr/>
            </a:pPr>
            <a:r>
              <a:rPr lang="zh-CN" altLang="en-US" sz="4800" b="1" dirty="0">
                <a:effectLst>
                  <a:outerShdw blurRad="38100" dist="38100" dir="2700000" algn="tl">
                    <a:srgbClr val="000000">
                      <a:alpha val="43137"/>
                    </a:srgbClr>
                  </a:outerShdw>
                </a:effectLst>
                <a:latin typeface="微软雅黑" pitchFamily="34" charset="-122"/>
                <a:ea typeface="微软雅黑" pitchFamily="34" charset="-122"/>
              </a:rPr>
              <a:t>敬请老师批评指正！</a:t>
            </a:r>
          </a:p>
        </p:txBody>
      </p:sp>
      <p:cxnSp>
        <p:nvCxnSpPr>
          <p:cNvPr id="38" name="直接连接符 37"/>
          <p:cNvCxnSpPr/>
          <p:nvPr/>
        </p:nvCxnSpPr>
        <p:spPr>
          <a:xfrm>
            <a:off x="5351011" y="3232708"/>
            <a:ext cx="4793441" cy="0"/>
          </a:xfrm>
          <a:prstGeom prst="line">
            <a:avLst/>
          </a:prstGeom>
          <a:noFill/>
          <a:ln w="9525" cap="flat" cmpd="sng" algn="ctr">
            <a:solidFill>
              <a:schemeClr val="tx1"/>
            </a:solidFill>
            <a:prstDash val="solid"/>
          </a:ln>
          <a:effectLst/>
        </p:spPr>
      </p:cxnSp>
      <p:grpSp>
        <p:nvGrpSpPr>
          <p:cNvPr id="39" name="组合 38"/>
          <p:cNvGrpSpPr/>
          <p:nvPr/>
        </p:nvGrpSpPr>
        <p:grpSpPr>
          <a:xfrm>
            <a:off x="6462085" y="5759953"/>
            <a:ext cx="5031080" cy="461665"/>
            <a:chOff x="2039640" y="4729712"/>
            <a:chExt cx="5031080" cy="461665"/>
          </a:xfrm>
        </p:grpSpPr>
        <p:sp>
          <p:nvSpPr>
            <p:cNvPr id="40" name="TextBox 39"/>
            <p:cNvSpPr txBox="1"/>
            <p:nvPr/>
          </p:nvSpPr>
          <p:spPr bwMode="auto">
            <a:xfrm>
              <a:off x="3325288" y="4729712"/>
              <a:ext cx="184731" cy="461665"/>
            </a:xfrm>
            <a:prstGeom prst="rect">
              <a:avLst/>
            </a:prstGeom>
            <a:noFill/>
          </p:spPr>
          <p:txBody>
            <a:bodyPr wrap="none">
              <a:spAutoFit/>
            </a:bodyPr>
            <a:lstStyle/>
            <a:p>
              <a:pPr>
                <a:defRPr/>
              </a:pPr>
              <a:endParaRPr lang="zh-CN" altLang="en-US" sz="2400" b="1" dirty="0">
                <a:solidFill>
                  <a:prstClr val="black">
                    <a:lumMod val="50000"/>
                    <a:lumOff val="50000"/>
                  </a:prstClr>
                </a:solidFill>
                <a:latin typeface="微软雅黑" pitchFamily="34" charset="-122"/>
                <a:ea typeface="微软雅黑" pitchFamily="34" charset="-122"/>
              </a:endParaRPr>
            </a:p>
          </p:txBody>
        </p:sp>
        <p:sp>
          <p:nvSpPr>
            <p:cNvPr id="41" name="TextBox 40"/>
            <p:cNvSpPr txBox="1"/>
            <p:nvPr/>
          </p:nvSpPr>
          <p:spPr bwMode="auto">
            <a:xfrm>
              <a:off x="2039640" y="4729712"/>
              <a:ext cx="2339102" cy="461665"/>
            </a:xfrm>
            <a:prstGeom prst="rect">
              <a:avLst/>
            </a:prstGeom>
            <a:noFill/>
          </p:spPr>
          <p:txBody>
            <a:bodyPr wrap="none">
              <a:spAutoFit/>
            </a:bodyPr>
            <a:lstStyle/>
            <a:p>
              <a:pPr>
                <a:defRPr/>
              </a:pPr>
              <a:r>
                <a:rPr lang="zh-CN" altLang="en-US" sz="2400" b="1" dirty="0">
                  <a:solidFill>
                    <a:srgbClr val="1F497D"/>
                  </a:solidFill>
                  <a:latin typeface="微软雅黑" pitchFamily="34" charset="-122"/>
                  <a:ea typeface="微软雅黑" pitchFamily="34" charset="-122"/>
                </a:rPr>
                <a:t>答辩人：</a:t>
              </a:r>
              <a:r>
                <a:rPr lang="zh-CN" altLang="en-US" sz="2400" b="1" dirty="0">
                  <a:latin typeface="微软雅黑" pitchFamily="34" charset="-122"/>
                  <a:ea typeface="微软雅黑" pitchFamily="34" charset="-122"/>
                </a:rPr>
                <a:t>张淑鹏</a:t>
              </a:r>
            </a:p>
          </p:txBody>
        </p:sp>
        <p:sp>
          <p:nvSpPr>
            <p:cNvPr id="42" name="TextBox 41"/>
            <p:cNvSpPr txBox="1"/>
            <p:nvPr/>
          </p:nvSpPr>
          <p:spPr bwMode="auto">
            <a:xfrm>
              <a:off x="5962724" y="4729712"/>
              <a:ext cx="1107996" cy="461665"/>
            </a:xfrm>
            <a:prstGeom prst="rect">
              <a:avLst/>
            </a:prstGeom>
            <a:noFill/>
          </p:spPr>
          <p:txBody>
            <a:bodyPr wrap="none">
              <a:spAutoFit/>
            </a:bodyPr>
            <a:lstStyle/>
            <a:p>
              <a:pPr>
                <a:defRPr/>
              </a:pPr>
              <a:r>
                <a:rPr lang="zh-CN" altLang="en-US" sz="2400" b="1" dirty="0">
                  <a:latin typeface="微软雅黑" pitchFamily="34" charset="-122"/>
                  <a:ea typeface="微软雅黑" pitchFamily="34" charset="-122"/>
                </a:rPr>
                <a:t>王海鹏</a:t>
              </a:r>
            </a:p>
          </p:txBody>
        </p:sp>
        <p:sp>
          <p:nvSpPr>
            <p:cNvPr id="43" name="TextBox 42"/>
            <p:cNvSpPr txBox="1"/>
            <p:nvPr/>
          </p:nvSpPr>
          <p:spPr bwMode="auto">
            <a:xfrm>
              <a:off x="4970755" y="4729712"/>
              <a:ext cx="1107996" cy="461665"/>
            </a:xfrm>
            <a:prstGeom prst="rect">
              <a:avLst/>
            </a:prstGeom>
            <a:noFill/>
          </p:spPr>
          <p:txBody>
            <a:bodyPr wrap="none">
              <a:spAutoFit/>
            </a:bodyPr>
            <a:lstStyle/>
            <a:p>
              <a:pPr>
                <a:defRPr/>
              </a:pPr>
              <a:r>
                <a:rPr lang="zh-CN" altLang="en-US" sz="2400" b="1" dirty="0">
                  <a:solidFill>
                    <a:srgbClr val="1F497D"/>
                  </a:solidFill>
                  <a:latin typeface="微软雅黑" pitchFamily="34" charset="-122"/>
                  <a:ea typeface="微软雅黑" pitchFamily="34" charset="-122"/>
                </a:rPr>
                <a:t>导师：</a:t>
              </a:r>
            </a:p>
          </p:txBody>
        </p:sp>
      </p:grpSp>
      <p:cxnSp>
        <p:nvCxnSpPr>
          <p:cNvPr id="44" name="直接连接符 43"/>
          <p:cNvCxnSpPr/>
          <p:nvPr/>
        </p:nvCxnSpPr>
        <p:spPr>
          <a:xfrm>
            <a:off x="5351011" y="4166188"/>
            <a:ext cx="4793796" cy="0"/>
          </a:xfrm>
          <a:prstGeom prst="line">
            <a:avLst/>
          </a:prstGeom>
          <a:noFill/>
          <a:ln w="9525" cap="flat" cmpd="sng" algn="ctr">
            <a:solidFill>
              <a:schemeClr val="tx1"/>
            </a:solidFill>
            <a:prstDash val="solid"/>
          </a:ln>
          <a:effectLst/>
        </p:spPr>
      </p:cxnSp>
      <p:grpSp>
        <p:nvGrpSpPr>
          <p:cNvPr id="17" name="校徽组合">
            <a:extLst>
              <a:ext uri="{FF2B5EF4-FFF2-40B4-BE49-F238E27FC236}">
                <a16:creationId xmlns:a16="http://schemas.microsoft.com/office/drawing/2014/main" id="{873B05ED-B61D-41A9-86B1-51448722492F}"/>
              </a:ext>
            </a:extLst>
          </p:cNvPr>
          <p:cNvGrpSpPr/>
          <p:nvPr/>
        </p:nvGrpSpPr>
        <p:grpSpPr>
          <a:xfrm>
            <a:off x="1729448" y="1916478"/>
            <a:ext cx="2249710" cy="2249710"/>
            <a:chOff x="5369914" y="1058264"/>
            <a:chExt cx="1452171" cy="1452171"/>
          </a:xfrm>
        </p:grpSpPr>
        <p:sp>
          <p:nvSpPr>
            <p:cNvPr id="19" name="打底圆形">
              <a:extLst>
                <a:ext uri="{FF2B5EF4-FFF2-40B4-BE49-F238E27FC236}">
                  <a16:creationId xmlns:a16="http://schemas.microsoft.com/office/drawing/2014/main" id="{9A5CDF96-1D40-43D6-BAFB-177BAF00A297}"/>
                </a:ext>
              </a:extLst>
            </p:cNvPr>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 name="校徽">
              <a:extLst>
                <a:ext uri="{FF2B5EF4-FFF2-40B4-BE49-F238E27FC236}">
                  <a16:creationId xmlns:a16="http://schemas.microsoft.com/office/drawing/2014/main" id="{32290A9C-6ABA-4F2F-8065-D8C7E5CA01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spTree>
    <p:extLst>
      <p:ext uri="{BB962C8B-B14F-4D97-AF65-F5344CB8AC3E}">
        <p14:creationId xmlns:p14="http://schemas.microsoft.com/office/powerpoint/2010/main" val="2512449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250" fill="hold"/>
                                        <p:tgtEl>
                                          <p:spTgt spid="38"/>
                                        </p:tgtEl>
                                        <p:attrNameLst>
                                          <p:attrName>ppt_x</p:attrName>
                                        </p:attrNameLst>
                                      </p:cBhvr>
                                      <p:tavLst>
                                        <p:tav tm="0">
                                          <p:val>
                                            <p:strVal val="0-#ppt_w/2"/>
                                          </p:val>
                                        </p:tav>
                                        <p:tav tm="100000">
                                          <p:val>
                                            <p:strVal val="#ppt_x"/>
                                          </p:val>
                                        </p:tav>
                                      </p:tavLst>
                                    </p:anim>
                                    <p:anim calcmode="lin" valueType="num">
                                      <p:cBhvr additive="base">
                                        <p:cTn id="13" dur="25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2"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25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750" fill="hold"/>
                                        <p:tgtEl>
                                          <p:spTgt spid="17"/>
                                        </p:tgtEl>
                                        <p:attrNameLst>
                                          <p:attrName>ppt_w</p:attrName>
                                        </p:attrNameLst>
                                      </p:cBhvr>
                                      <p:tavLst>
                                        <p:tav tm="0">
                                          <p:val>
                                            <p:fltVal val="0"/>
                                          </p:val>
                                        </p:tav>
                                        <p:tav tm="100000">
                                          <p:val>
                                            <p:strVal val="#ppt_w"/>
                                          </p:val>
                                        </p:tav>
                                      </p:tavLst>
                                    </p:anim>
                                    <p:anim calcmode="lin" valueType="num">
                                      <p:cBhvr>
                                        <p:cTn id="27" dur="750" fill="hold"/>
                                        <p:tgtEl>
                                          <p:spTgt spid="17"/>
                                        </p:tgtEl>
                                        <p:attrNameLst>
                                          <p:attrName>ppt_h</p:attrName>
                                        </p:attrNameLst>
                                      </p:cBhvr>
                                      <p:tavLst>
                                        <p:tav tm="0">
                                          <p:val>
                                            <p:fltVal val="0"/>
                                          </p:val>
                                        </p:tav>
                                        <p:tav tm="100000">
                                          <p:val>
                                            <p:strVal val="#ppt_h"/>
                                          </p:val>
                                        </p:tav>
                                      </p:tavLst>
                                    </p:anim>
                                    <p:animEffect transition="in" filter="fade">
                                      <p:cBhvr>
                                        <p:cTn id="28" dur="750"/>
                                        <p:tgtEl>
                                          <p:spTgt spid="17"/>
                                        </p:tgtEl>
                                      </p:cBhvr>
                                    </p:animEffect>
                                  </p:childTnLst>
                                </p:cTn>
                              </p:par>
                              <p:par>
                                <p:cTn id="29" presetID="6" presetClass="emph" presetSubtype="0" autoRev="1" fill="hold" nodeType="withEffect">
                                  <p:stCondLst>
                                    <p:cond delay="400"/>
                                  </p:stCondLst>
                                  <p:childTnLst>
                                    <p:animScale>
                                      <p:cBhvr>
                                        <p:cTn id="30" dur="400" fill="hold"/>
                                        <p:tgtEl>
                                          <p:spTgt spid="17"/>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7856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头部姿态注意力识别</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2</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027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3.7037E-7 L 4.16667E-6 3.7037E-7 " pathEditMode="relative" rAng="0" ptsTypes="AA" p14:bounceEnd="64000">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17 3.7037E-7 L 4.16667E-6 3.7037E-7 " pathEditMode="relative" rAng="0" ptsTypes="AA">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头部姿态估计</a:t>
              </a:r>
            </a:p>
          </p:txBody>
        </p:sp>
      </p:grpSp>
      <p:pic>
        <p:nvPicPr>
          <p:cNvPr id="24" name="图片 23">
            <a:extLst>
              <a:ext uri="{FF2B5EF4-FFF2-40B4-BE49-F238E27FC236}">
                <a16:creationId xmlns:a16="http://schemas.microsoft.com/office/drawing/2014/main" id="{519B1E94-09AA-4DBB-AD5D-0B8365EEB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5" y="2528270"/>
            <a:ext cx="5899116" cy="3709399"/>
          </a:xfrm>
          <a:prstGeom prst="rect">
            <a:avLst/>
          </a:prstGeom>
        </p:spPr>
      </p:pic>
      <p:sp>
        <p:nvSpPr>
          <p:cNvPr id="3" name="文本框 2">
            <a:extLst>
              <a:ext uri="{FF2B5EF4-FFF2-40B4-BE49-F238E27FC236}">
                <a16:creationId xmlns:a16="http://schemas.microsoft.com/office/drawing/2014/main" id="{0B89A961-36F3-4E0C-9096-66202E44FB32}"/>
              </a:ext>
            </a:extLst>
          </p:cNvPr>
          <p:cNvSpPr txBox="1"/>
          <p:nvPr/>
        </p:nvSpPr>
        <p:spPr>
          <a:xfrm>
            <a:off x="819150" y="3038475"/>
            <a:ext cx="1142800" cy="369332"/>
          </a:xfrm>
          <a:prstGeom prst="rect">
            <a:avLst/>
          </a:prstGeom>
          <a:noFill/>
        </p:spPr>
        <p:txBody>
          <a:bodyPr wrap="square" rtlCol="0">
            <a:spAutoFit/>
          </a:bodyPr>
          <a:lstStyle/>
          <a:p>
            <a:endParaRPr lang="zh-CN" altLang="en-US" dirty="0"/>
          </a:p>
        </p:txBody>
      </p:sp>
      <p:sp>
        <p:nvSpPr>
          <p:cNvPr id="27" name="文本框 26">
            <a:extLst>
              <a:ext uri="{FF2B5EF4-FFF2-40B4-BE49-F238E27FC236}">
                <a16:creationId xmlns:a16="http://schemas.microsoft.com/office/drawing/2014/main" id="{CFFB3F29-C022-47B7-9D1B-8F8FECD803B8}"/>
              </a:ext>
            </a:extLst>
          </p:cNvPr>
          <p:cNvSpPr txBox="1"/>
          <p:nvPr/>
        </p:nvSpPr>
        <p:spPr>
          <a:xfrm>
            <a:off x="399709" y="1201156"/>
            <a:ext cx="11310257" cy="1273875"/>
          </a:xfrm>
          <a:prstGeom prst="rect">
            <a:avLst/>
          </a:prstGeom>
          <a:noFill/>
        </p:spPr>
        <p:txBody>
          <a:bodyPr wrap="square" rtlCol="0">
            <a:spAutoFit/>
          </a:bodyPr>
          <a:lstStyle/>
          <a:p>
            <a:pPr indent="457200">
              <a:lnSpc>
                <a:spcPct val="150000"/>
              </a:lnSpc>
            </a:pPr>
            <a:r>
              <a:rPr lang="zh-CN" altLang="en-US" dirty="0">
                <a:latin typeface="宋体" panose="02010600030101010101" pitchFamily="2" charset="-122"/>
                <a:ea typeface="宋体" panose="02010600030101010101" pitchFamily="2" charset="-122"/>
              </a:rPr>
              <a:t>人体头部的任意运动都可以被分解为平移运动和旋转运动，可用</a:t>
            </a:r>
            <a:r>
              <a:rPr lang="en-US" altLang="zh-CN" dirty="0">
                <a:latin typeface="宋体" panose="02010600030101010101" pitchFamily="2" charset="-122"/>
                <a:ea typeface="宋体" panose="02010600030101010101" pitchFamily="2" charset="-122"/>
              </a:rPr>
              <a:t>PnP</a:t>
            </a:r>
            <a:r>
              <a:rPr lang="zh-CN" altLang="en-US" dirty="0">
                <a:latin typeface="宋体" panose="02010600030101010101" pitchFamily="2" charset="-122"/>
                <a:ea typeface="宋体" panose="02010600030101010101" pitchFamily="2" charset="-122"/>
              </a:rPr>
              <a:t>方法求解得到。</a:t>
            </a:r>
            <a:r>
              <a:rPr lang="en-US" altLang="zh-CN" dirty="0">
                <a:latin typeface="宋体" panose="02010600030101010101" pitchFamily="2" charset="-122"/>
                <a:ea typeface="宋体" panose="02010600030101010101" pitchFamily="2" charset="-122"/>
              </a:rPr>
              <a:t>PnP</a:t>
            </a:r>
            <a:r>
              <a:rPr lang="zh-CN" altLang="en-US" dirty="0">
                <a:latin typeface="宋体" panose="02010600030101010101" pitchFamily="2" charset="-122"/>
                <a:ea typeface="宋体" panose="02010600030101010101" pitchFamily="2" charset="-122"/>
              </a:rPr>
              <a:t>方法通常涉及到</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个不同的坐标系，这</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个坐标系分别为图像坐标系、相机坐标系和世界坐标系。点</a:t>
            </a:r>
            <a:r>
              <a:rPr lang="en-US" altLang="zh-CN" dirty="0">
                <a:latin typeface="宋体" panose="02010600030101010101" pitchFamily="2" charset="-122"/>
                <a:ea typeface="宋体" panose="02010600030101010101" pitchFamily="2" charset="-122"/>
              </a:rPr>
              <a:t>o</a:t>
            </a:r>
            <a:r>
              <a:rPr lang="zh-CN" altLang="en-US" dirty="0">
                <a:latin typeface="宋体" panose="02010600030101010101" pitchFamily="2" charset="-122"/>
                <a:ea typeface="宋体" panose="02010600030101010101" pitchFamily="2" charset="-122"/>
              </a:rPr>
              <a:t>是相机中心，点</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是世界坐标系下的三维点，算法的目的即根据三维点</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与图像平面上投影点</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的坐标，求解等式关系。</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5C8118-1875-49E9-9B9C-FEBC48BA229C}"/>
                  </a:ext>
                </a:extLst>
              </p:cNvPr>
              <p:cNvSpPr txBox="1"/>
              <p:nvPr/>
            </p:nvSpPr>
            <p:spPr>
              <a:xfrm>
                <a:off x="5613966" y="3541507"/>
                <a:ext cx="6096000"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𝑠</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𝑥</m:t>
                              </m:r>
                            </m:e>
                            <m:e>
                              <m:r>
                                <a:rPr lang="zh-CN" altLang="en-US" i="0">
                                  <a:latin typeface="Cambria Math" panose="02040503050406030204" pitchFamily="18" charset="0"/>
                                </a:rPr>
                                <m:t>&amp;</m:t>
                              </m:r>
                              <m:r>
                                <a:rPr lang="zh-CN" altLang="en-US" i="1">
                                  <a:latin typeface="Cambria Math" panose="02040503050406030204" pitchFamily="18" charset="0"/>
                                </a:rPr>
                                <m:t>𝑦</m:t>
                              </m:r>
                            </m:e>
                            <m:e>
                              <m:r>
                                <a:rPr lang="zh-CN" altLang="en-US" i="0">
                                  <a:latin typeface="Cambria Math" panose="02040503050406030204" pitchFamily="18" charset="0"/>
                                </a:rPr>
                                <m:t>&amp;1</m:t>
                              </m:r>
                            </m:e>
                          </m:eqAr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𝑹</m:t>
                          </m:r>
                        </m:e>
                        <m:sub>
                          <m:r>
                            <a:rPr lang="zh-CN" altLang="en-US" b="0" i="0">
                              <a:latin typeface="Cambria Math" panose="02040503050406030204" pitchFamily="18" charset="0"/>
                            </a:rPr>
                            <m:t>2</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𝑰</m:t>
                              </m:r>
                            </m:e>
                            <m:sub>
                              <m:r>
                                <a:rPr lang="zh-CN" altLang="en-US" b="0" i="0">
                                  <a:latin typeface="Cambria Math" panose="02040503050406030204" pitchFamily="18" charset="0"/>
                                </a:rPr>
                                <m:t>3×3</m:t>
                              </m:r>
                            </m:sub>
                          </m:sSub>
                          <m:d>
                            <m:dPr>
                              <m:begChr m:val="|"/>
                              <m:endChr m:val=""/>
                              <m:ctrlPr>
                                <a:rPr lang="zh-CN" altLang="en-US" b="0" i="1">
                                  <a:latin typeface="Cambria Math" panose="02040503050406030204" pitchFamily="18" charset="0"/>
                                </a:rPr>
                              </m:ctrlPr>
                            </m:dPr>
                            <m:e>
                              <m:r>
                                <a:rPr lang="zh-CN" altLang="en-US" b="1" i="1">
                                  <a:latin typeface="Cambria Math" panose="02040503050406030204" pitchFamily="18" charset="0"/>
                                </a:rPr>
                                <m:t>𝑶</m:t>
                              </m:r>
                            </m:e>
                          </m:d>
                        </m:e>
                      </m:d>
                      <m:d>
                        <m:dPr>
                          <m:begChr m:val="["/>
                          <m:endChr m:val="]"/>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𝑹</m:t>
                                    </m:r>
                                  </m:e>
                                  <m:sub>
                                    <m:r>
                                      <a:rPr lang="zh-CN" altLang="en-US" b="0" i="0">
                                        <a:latin typeface="Cambria Math" panose="02040503050406030204" pitchFamily="18" charset="0"/>
                                      </a:rPr>
                                      <m:t>1</m:t>
                                    </m:r>
                                  </m:sub>
                                </m:sSub>
                              </m:e>
                              <m:e>
                                <m:r>
                                  <a:rPr lang="zh-CN" altLang="en-US" b="1" i="1">
                                    <a:latin typeface="Cambria Math" panose="02040503050406030204" pitchFamily="18" charset="0"/>
                                  </a:rPr>
                                  <m:t>𝒕</m:t>
                                </m:r>
                              </m:e>
                            </m:mr>
                            <m:mr>
                              <m:e>
                                <m:sSup>
                                  <m:sSupPr>
                                    <m:ctrlPr>
                                      <a:rPr lang="zh-CN" altLang="en-US" b="1" i="1">
                                        <a:solidFill>
                                          <a:srgbClr val="836967"/>
                                        </a:solidFill>
                                        <a:latin typeface="Cambria Math" panose="02040503050406030204" pitchFamily="18" charset="0"/>
                                      </a:rPr>
                                    </m:ctrlPr>
                                  </m:sSupPr>
                                  <m:e>
                                    <m:r>
                                      <a:rPr lang="zh-CN" altLang="en-US" b="1" i="1">
                                        <a:latin typeface="Cambria Math" panose="02040503050406030204" pitchFamily="18" charset="0"/>
                                      </a:rPr>
                                      <m:t>𝑶</m:t>
                                    </m:r>
                                  </m:e>
                                  <m:sup>
                                    <m:r>
                                      <a:rPr lang="zh-CN" altLang="en-US" b="1" i="0">
                                        <a:latin typeface="Cambria Math" panose="02040503050406030204" pitchFamily="18" charset="0"/>
                                      </a:rPr>
                                      <m:t>𝐓</m:t>
                                    </m:r>
                                  </m:sup>
                                </m:sSup>
                              </m:e>
                              <m:e>
                                <m:r>
                                  <a:rPr lang="zh-CN" altLang="en-US" b="0" i="0">
                                    <a:latin typeface="Cambria Math" panose="02040503050406030204" pitchFamily="18" charset="0"/>
                                  </a:rPr>
                                  <m:t>1</m:t>
                                </m:r>
                              </m:e>
                            </m:mr>
                          </m:m>
                        </m:e>
                      </m:d>
                      <m:d>
                        <m:dPr>
                          <m:begChr m:val="["/>
                          <m:endChr m:val="]"/>
                          <m:ctrlPr>
                            <a:rPr lang="zh-CN" altLang="en-US" b="0" i="1">
                              <a:solidFill>
                                <a:srgbClr val="836967"/>
                              </a:solidFill>
                              <a:latin typeface="Cambria Math" panose="02040503050406030204" pitchFamily="18" charset="0"/>
                            </a:rPr>
                          </m:ctrlPr>
                        </m:dPr>
                        <m:e>
                          <m:eqArr>
                            <m:eqArrPr>
                              <m:ctrlPr>
                                <a:rPr lang="zh-CN" altLang="en-US" b="0" i="1">
                                  <a:solidFill>
                                    <a:srgbClr val="836967"/>
                                  </a:solidFill>
                                  <a:latin typeface="Cambria Math" panose="02040503050406030204" pitchFamily="18" charset="0"/>
                                </a:rPr>
                              </m:ctrlPr>
                            </m:eqArrPr>
                            <m:e>
                              <m:r>
                                <a:rPr lang="zh-CN" altLang="en-US" b="0" i="0">
                                  <a:latin typeface="Cambria Math" panose="02040503050406030204" pitchFamily="18" charset="0"/>
                                </a:rPr>
                                <m:t>&amp;</m:t>
                              </m:r>
                              <m:r>
                                <a:rPr lang="zh-CN" altLang="en-US" b="0" i="1">
                                  <a:latin typeface="Cambria Math" panose="02040503050406030204" pitchFamily="18" charset="0"/>
                                </a:rPr>
                                <m:t>𝑢</m:t>
                              </m:r>
                            </m:e>
                            <m:e>
                              <m:r>
                                <a:rPr lang="zh-CN" altLang="en-US" b="0" i="0">
                                  <a:latin typeface="Cambria Math" panose="02040503050406030204" pitchFamily="18" charset="0"/>
                                </a:rPr>
                                <m:t>&amp;</m:t>
                              </m:r>
                              <m:r>
                                <a:rPr lang="zh-CN" altLang="en-US" b="0" i="1">
                                  <a:latin typeface="Cambria Math" panose="02040503050406030204" pitchFamily="18" charset="0"/>
                                </a:rPr>
                                <m:t>𝑣</m:t>
                              </m:r>
                            </m:e>
                            <m:e>
                              <m:r>
                                <a:rPr lang="zh-CN" altLang="en-US" b="0" i="0">
                                  <a:latin typeface="Cambria Math" panose="02040503050406030204" pitchFamily="18" charset="0"/>
                                </a:rPr>
                                <m:t>&amp;</m:t>
                              </m:r>
                              <m:r>
                                <a:rPr lang="zh-CN" altLang="en-US" b="0" i="1">
                                  <a:latin typeface="Cambria Math" panose="02040503050406030204" pitchFamily="18" charset="0"/>
                                </a:rPr>
                                <m:t>𝑤</m:t>
                              </m:r>
                            </m:e>
                            <m:e>
                              <m:r>
                                <a:rPr lang="zh-CN" altLang="en-US" b="0" i="0">
                                  <a:latin typeface="Cambria Math" panose="02040503050406030204" pitchFamily="18" charset="0"/>
                                </a:rPr>
                                <m:t>&amp;1</m:t>
                              </m:r>
                            </m:e>
                          </m:eqArr>
                        </m:e>
                      </m:d>
                    </m:oMath>
                  </m:oMathPara>
                </a14:m>
                <a:endParaRPr lang="zh-CN" altLang="en-US" dirty="0"/>
              </a:p>
            </p:txBody>
          </p:sp>
        </mc:Choice>
        <mc:Fallback xmlns="">
          <p:sp>
            <p:nvSpPr>
              <p:cNvPr id="11" name="文本框 10">
                <a:extLst>
                  <a:ext uri="{FF2B5EF4-FFF2-40B4-BE49-F238E27FC236}">
                    <a16:creationId xmlns:a16="http://schemas.microsoft.com/office/drawing/2014/main" id="{DB5C8118-1875-49E9-9B9C-FEBC48BA229C}"/>
                  </a:ext>
                </a:extLst>
              </p:cNvPr>
              <p:cNvSpPr txBox="1">
                <a:spLocks noRot="1" noChangeAspect="1" noMove="1" noResize="1" noEditPoints="1" noAdjustHandles="1" noChangeArrowheads="1" noChangeShapeType="1" noTextEdit="1"/>
              </p:cNvSpPr>
              <p:nvPr/>
            </p:nvSpPr>
            <p:spPr>
              <a:xfrm>
                <a:off x="5613966" y="3541507"/>
                <a:ext cx="6096000" cy="11128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395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头部姿态求解</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1104519B-350B-4791-BB71-74FCB1CA51B5}"/>
              </a:ext>
            </a:extLst>
          </p:cNvPr>
          <p:cNvSpPr txBox="1"/>
          <p:nvPr/>
        </p:nvSpPr>
        <p:spPr>
          <a:xfrm>
            <a:off x="317405" y="1121317"/>
            <a:ext cx="8740870" cy="2953373"/>
          </a:xfrm>
          <a:prstGeom prst="rect">
            <a:avLst/>
          </a:prstGeom>
          <a:noFill/>
        </p:spPr>
        <p:txBody>
          <a:bodyPr wrap="square" rtlCol="0">
            <a:spAutoFit/>
          </a:bodyPr>
          <a:lstStyle/>
          <a:p>
            <a:pPr>
              <a:lnSpc>
                <a:spcPct val="150000"/>
              </a:lnSpc>
            </a:pPr>
            <a:r>
              <a:rPr lang="zh-CN" altLang="en-US" dirty="0"/>
              <a:t>    使用以上</a:t>
            </a:r>
            <a:r>
              <a:rPr lang="en-US" altLang="zh-CN" dirty="0"/>
              <a:t>PnP</a:t>
            </a:r>
            <a:r>
              <a:rPr lang="zh-CN" altLang="en-US" dirty="0"/>
              <a:t>方法，针对通用的</a:t>
            </a:r>
            <a:r>
              <a:rPr lang="en-US" altLang="zh-CN" dirty="0"/>
              <a:t>3D</a:t>
            </a:r>
            <a:r>
              <a:rPr lang="zh-CN" altLang="en-US" dirty="0"/>
              <a:t>模型，采用如下的 </a:t>
            </a:r>
            <a:r>
              <a:rPr lang="en-US" altLang="zh-CN" dirty="0"/>
              <a:t>3D </a:t>
            </a:r>
            <a:r>
              <a:rPr lang="zh-CN" altLang="en-US" dirty="0"/>
              <a:t>点的对应坐标：</a:t>
            </a:r>
          </a:p>
          <a:p>
            <a:pPr>
              <a:lnSpc>
                <a:spcPct val="150000"/>
              </a:lnSpc>
            </a:pPr>
            <a:r>
              <a:rPr lang="zh-CN" altLang="en-US" dirty="0"/>
              <a:t>    </a:t>
            </a:r>
            <a:r>
              <a:rPr lang="en-US" altLang="zh-CN" dirty="0"/>
              <a:t>(1) - </a:t>
            </a:r>
            <a:r>
              <a:rPr lang="zh-CN" altLang="en-US" dirty="0"/>
              <a:t>鼻尖：</a:t>
            </a:r>
            <a:r>
              <a:rPr lang="en-US" altLang="zh-CN" dirty="0"/>
              <a:t>( 0.0, 0.0, 0.0)</a:t>
            </a:r>
          </a:p>
          <a:p>
            <a:pPr>
              <a:lnSpc>
                <a:spcPct val="150000"/>
              </a:lnSpc>
            </a:pPr>
            <a:r>
              <a:rPr lang="en-US" altLang="zh-CN" dirty="0"/>
              <a:t>    (2) - </a:t>
            </a:r>
            <a:r>
              <a:rPr lang="zh-CN" altLang="en-US" dirty="0"/>
              <a:t>下巴：</a:t>
            </a:r>
            <a:r>
              <a:rPr lang="en-US" altLang="zh-CN" dirty="0"/>
              <a:t>( 0.0, -330.0, -65.0)</a:t>
            </a:r>
          </a:p>
          <a:p>
            <a:pPr>
              <a:lnSpc>
                <a:spcPct val="150000"/>
              </a:lnSpc>
            </a:pPr>
            <a:r>
              <a:rPr lang="en-US" altLang="zh-CN" dirty="0"/>
              <a:t>    (3) - </a:t>
            </a:r>
            <a:r>
              <a:rPr lang="zh-CN" altLang="en-US" dirty="0"/>
              <a:t>左眼左角：</a:t>
            </a:r>
            <a:r>
              <a:rPr lang="en-US" altLang="zh-CN" dirty="0"/>
              <a:t>(-225.0, 170.0, -135.0)</a:t>
            </a:r>
          </a:p>
          <a:p>
            <a:pPr>
              <a:lnSpc>
                <a:spcPct val="150000"/>
              </a:lnSpc>
            </a:pPr>
            <a:r>
              <a:rPr lang="en-US" altLang="zh-CN" dirty="0"/>
              <a:t>    (4) - </a:t>
            </a:r>
            <a:r>
              <a:rPr lang="zh-CN" altLang="en-US" dirty="0"/>
              <a:t>右眼右角：</a:t>
            </a:r>
            <a:r>
              <a:rPr lang="en-US" altLang="zh-CN" dirty="0"/>
              <a:t>( 225.0, 170.0, -135.0)</a:t>
            </a:r>
          </a:p>
          <a:p>
            <a:pPr>
              <a:lnSpc>
                <a:spcPct val="150000"/>
              </a:lnSpc>
            </a:pPr>
            <a:r>
              <a:rPr lang="en-US" altLang="zh-CN" dirty="0"/>
              <a:t>    (5) - </a:t>
            </a:r>
            <a:r>
              <a:rPr lang="zh-CN" altLang="en-US" dirty="0"/>
              <a:t>左嘴角：</a:t>
            </a:r>
            <a:r>
              <a:rPr lang="en-US" altLang="zh-CN" dirty="0"/>
              <a:t>(-150.0, -150.0, -125.0)</a:t>
            </a:r>
          </a:p>
          <a:p>
            <a:pPr>
              <a:lnSpc>
                <a:spcPct val="150000"/>
              </a:lnSpc>
            </a:pPr>
            <a:r>
              <a:rPr lang="en-US" altLang="zh-CN" dirty="0"/>
              <a:t>    (6) - </a:t>
            </a:r>
            <a:r>
              <a:rPr lang="zh-CN" altLang="en-US" dirty="0"/>
              <a:t>右嘴角：</a:t>
            </a:r>
            <a:r>
              <a:rPr lang="en-US" altLang="zh-CN" dirty="0"/>
              <a:t>(150.0, -150.0, -125.0)</a:t>
            </a:r>
          </a:p>
        </p:txBody>
      </p:sp>
      <p:pic>
        <p:nvPicPr>
          <p:cNvPr id="16" name="图片 15">
            <a:extLst>
              <a:ext uri="{FF2B5EF4-FFF2-40B4-BE49-F238E27FC236}">
                <a16:creationId xmlns:a16="http://schemas.microsoft.com/office/drawing/2014/main" id="{B95780E1-BED2-4812-9823-9D930DE10508}"/>
              </a:ext>
            </a:extLst>
          </p:cNvPr>
          <p:cNvPicPr>
            <a:picLocks noChangeAspect="1"/>
          </p:cNvPicPr>
          <p:nvPr/>
        </p:nvPicPr>
        <p:blipFill>
          <a:blip r:embed="rId3"/>
          <a:stretch>
            <a:fillRect/>
          </a:stretch>
        </p:blipFill>
        <p:spPr>
          <a:xfrm>
            <a:off x="8436030" y="1664369"/>
            <a:ext cx="2173585" cy="2252013"/>
          </a:xfrm>
          <a:prstGeom prst="rect">
            <a:avLst/>
          </a:prstGeom>
        </p:spPr>
      </p:pic>
      <p:pic>
        <p:nvPicPr>
          <p:cNvPr id="17" name="图片 16">
            <a:extLst>
              <a:ext uri="{FF2B5EF4-FFF2-40B4-BE49-F238E27FC236}">
                <a16:creationId xmlns:a16="http://schemas.microsoft.com/office/drawing/2014/main" id="{11DD8594-7A40-44EB-B3EB-BBEAB82606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36030" y="4142613"/>
            <a:ext cx="3614737" cy="1749866"/>
          </a:xfrm>
          <a:prstGeom prst="rect">
            <a:avLst/>
          </a:prstGeom>
          <a:ln>
            <a:noFill/>
          </a:ln>
          <a:extLst>
            <a:ext uri="{53640926-AAD7-44D8-BBD7-CCE9431645EC}">
              <a14:shadowObscured xmlns:a14="http://schemas.microsoft.com/office/drawing/2010/main"/>
            </a:ext>
          </a:extLst>
        </p:spPr>
      </p:pic>
      <p:sp>
        <p:nvSpPr>
          <p:cNvPr id="19" name="文本框 18">
            <a:extLst>
              <a:ext uri="{FF2B5EF4-FFF2-40B4-BE49-F238E27FC236}">
                <a16:creationId xmlns:a16="http://schemas.microsoft.com/office/drawing/2014/main" id="{51BD4719-97B7-4D55-A30A-0BCD160037E2}"/>
              </a:ext>
            </a:extLst>
          </p:cNvPr>
          <p:cNvSpPr txBox="1"/>
          <p:nvPr/>
        </p:nvSpPr>
        <p:spPr>
          <a:xfrm>
            <a:off x="141233" y="4159167"/>
            <a:ext cx="7021567" cy="1706878"/>
          </a:xfrm>
          <a:prstGeom prst="rect">
            <a:avLst/>
          </a:prstGeom>
          <a:noFill/>
        </p:spPr>
        <p:txBody>
          <a:bodyPr wrap="square">
            <a:spAutoFit/>
          </a:bodyPr>
          <a:lstStyle/>
          <a:p>
            <a:pPr indent="457200">
              <a:lnSpc>
                <a:spcPct val="150000"/>
              </a:lnSpc>
            </a:pPr>
            <a:r>
              <a:rPr lang="zh-CN" altLang="en-US" dirty="0"/>
              <a:t>而对于</a:t>
            </a:r>
            <a:r>
              <a:rPr lang="en-US" altLang="zh-CN" dirty="0"/>
              <a:t>2D</a:t>
            </a:r>
            <a:r>
              <a:rPr lang="zh-CN" altLang="en-US" dirty="0"/>
              <a:t>点，可以使用图像人脸标定法来获取到相应的图像中的二维坐标。在获取到</a:t>
            </a:r>
            <a:r>
              <a:rPr lang="en-US" altLang="zh-CN" dirty="0"/>
              <a:t>6</a:t>
            </a:r>
            <a:r>
              <a:rPr lang="zh-CN" altLang="en-US" dirty="0"/>
              <a:t>组相应的</a:t>
            </a:r>
            <a:r>
              <a:rPr lang="en-US" altLang="zh-CN" dirty="0"/>
              <a:t>3D</a:t>
            </a:r>
            <a:r>
              <a:rPr lang="zh-CN" altLang="en-US" dirty="0"/>
              <a:t>与</a:t>
            </a:r>
            <a:r>
              <a:rPr lang="en-US" altLang="zh-CN" dirty="0"/>
              <a:t>2D</a:t>
            </a:r>
            <a:r>
              <a:rPr lang="zh-CN" altLang="en-US" dirty="0"/>
              <a:t>对应坐标之后，可以使用合适的算法如</a:t>
            </a:r>
            <a:r>
              <a:rPr lang="en-US" altLang="zh-CN" dirty="0"/>
              <a:t>DLT</a:t>
            </a:r>
            <a:r>
              <a:rPr lang="zh-CN" altLang="en-US" dirty="0"/>
              <a:t>（直接线性变换）、</a:t>
            </a:r>
            <a:r>
              <a:rPr lang="en-US" altLang="zh-CN" dirty="0"/>
              <a:t>P3P</a:t>
            </a:r>
            <a:r>
              <a:rPr lang="zh-CN" altLang="en-US" dirty="0"/>
              <a:t>、</a:t>
            </a:r>
            <a:r>
              <a:rPr lang="en-US" altLang="zh-CN" dirty="0" err="1"/>
              <a:t>EPnP</a:t>
            </a:r>
            <a:r>
              <a:rPr lang="zh-CN" altLang="en-US" dirty="0"/>
              <a:t>、</a:t>
            </a:r>
            <a:r>
              <a:rPr lang="en-US" altLang="zh-CN" dirty="0"/>
              <a:t>UPnP</a:t>
            </a:r>
            <a:r>
              <a:rPr lang="zh-CN" altLang="en-US" dirty="0"/>
              <a:t>等算法计算出相应的旋转矩阵和平移向量。</a:t>
            </a:r>
            <a:endParaRPr lang="en-US" altLang="zh-CN" dirty="0"/>
          </a:p>
        </p:txBody>
      </p:sp>
    </p:spTree>
    <p:extLst>
      <p:ext uri="{BB962C8B-B14F-4D97-AF65-F5344CB8AC3E}">
        <p14:creationId xmlns:p14="http://schemas.microsoft.com/office/powerpoint/2010/main" val="3257417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头部姿态特征分布</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6D29D9-B751-455B-AB2E-EE4E216AB8F1}"/>
              </a:ext>
            </a:extLst>
          </p:cNvPr>
          <p:cNvSpPr txBox="1"/>
          <p:nvPr/>
        </p:nvSpPr>
        <p:spPr>
          <a:xfrm>
            <a:off x="476251" y="1204239"/>
            <a:ext cx="11308178" cy="875881"/>
          </a:xfrm>
          <a:prstGeom prst="rect">
            <a:avLst/>
          </a:prstGeom>
          <a:noFill/>
        </p:spPr>
        <p:txBody>
          <a:bodyPr wrap="square" rtlCol="0">
            <a:spAutoFit/>
          </a:bodyPr>
          <a:lstStyle/>
          <a:p>
            <a:pPr indent="457200">
              <a:lnSpc>
                <a:spcPct val="150000"/>
              </a:lnSpc>
            </a:pPr>
            <a:r>
              <a:rPr lang="zh-CN" altLang="en-US" dirty="0"/>
              <a:t>利用基于</a:t>
            </a:r>
            <a:r>
              <a:rPr lang="en-US" altLang="zh-CN" dirty="0"/>
              <a:t>PnP</a:t>
            </a:r>
            <a:r>
              <a:rPr lang="zh-CN" altLang="en-US" dirty="0"/>
              <a:t>的头部姿态估计方法，从头部姿态的注意力识别实验中可以获取到所有参与者的头部姿态欧拉角数据，进一步可以分析头部姿态的各欧拉角特征与注意力状态之间的对应分布关系。</a:t>
            </a:r>
          </a:p>
        </p:txBody>
      </p:sp>
      <p:sp>
        <p:nvSpPr>
          <p:cNvPr id="19" name="文本框 18">
            <a:extLst>
              <a:ext uri="{FF2B5EF4-FFF2-40B4-BE49-F238E27FC236}">
                <a16:creationId xmlns:a16="http://schemas.microsoft.com/office/drawing/2014/main" id="{7889A116-BA7B-4CA8-A4D0-8F72A7353418}"/>
              </a:ext>
            </a:extLst>
          </p:cNvPr>
          <p:cNvSpPr txBox="1"/>
          <p:nvPr/>
        </p:nvSpPr>
        <p:spPr>
          <a:xfrm>
            <a:off x="534905" y="2160063"/>
            <a:ext cx="7208922" cy="2122376"/>
          </a:xfrm>
          <a:prstGeom prst="rect">
            <a:avLst/>
          </a:prstGeom>
          <a:noFill/>
        </p:spPr>
        <p:txBody>
          <a:bodyPr wrap="square">
            <a:spAutoFit/>
          </a:bodyPr>
          <a:lstStyle/>
          <a:p>
            <a:pPr indent="457200">
              <a:lnSpc>
                <a:spcPct val="150000"/>
              </a:lnSpc>
            </a:pPr>
            <a:r>
              <a:rPr lang="zh-CN" altLang="zh-CN" dirty="0"/>
              <a:t>在针对</a:t>
            </a:r>
            <a:r>
              <a:rPr lang="en-US" altLang="zh-CN" dirty="0"/>
              <a:t>Yaw</a:t>
            </a:r>
            <a:r>
              <a:rPr lang="zh-CN" altLang="zh-CN" dirty="0"/>
              <a:t>、</a:t>
            </a:r>
            <a:r>
              <a:rPr lang="en-US" altLang="zh-CN" dirty="0"/>
              <a:t>Pitch</a:t>
            </a:r>
            <a:r>
              <a:rPr lang="zh-CN" altLang="zh-CN" dirty="0"/>
              <a:t>、</a:t>
            </a:r>
            <a:r>
              <a:rPr lang="en-US" altLang="zh-CN" dirty="0"/>
              <a:t>Roll</a:t>
            </a:r>
            <a:r>
              <a:rPr lang="zh-CN" altLang="zh-CN" dirty="0"/>
              <a:t>的分析中，可知</a:t>
            </a:r>
            <a:r>
              <a:rPr lang="en-US" altLang="zh-CN" dirty="0"/>
              <a:t>Yaw</a:t>
            </a:r>
            <a:r>
              <a:rPr lang="zh-CN" altLang="zh-CN" dirty="0"/>
              <a:t>特征在两种情况下的分布差异</a:t>
            </a:r>
            <a:r>
              <a:rPr lang="zh-CN" altLang="en-US" dirty="0"/>
              <a:t>明显</a:t>
            </a:r>
            <a:r>
              <a:rPr lang="zh-CN" altLang="zh-CN" dirty="0"/>
              <a:t>，其次是</a:t>
            </a:r>
            <a:r>
              <a:rPr lang="en-US" altLang="zh-CN" dirty="0"/>
              <a:t>Roll</a:t>
            </a:r>
            <a:r>
              <a:rPr lang="zh-CN" altLang="zh-CN" dirty="0"/>
              <a:t>，这给头部姿态进行注意力状态识别提供了一个良好的参考指标。虽然</a:t>
            </a:r>
            <a:r>
              <a:rPr lang="en-US" altLang="zh-CN" dirty="0"/>
              <a:t>Pitch</a:t>
            </a:r>
            <a:r>
              <a:rPr lang="zh-CN" altLang="zh-CN" dirty="0"/>
              <a:t>从直观上看并没有在两种注意力状况情况下存在着明显的</a:t>
            </a:r>
            <a:r>
              <a:rPr lang="zh-CN" altLang="en-US" dirty="0"/>
              <a:t>分布</a:t>
            </a:r>
            <a:r>
              <a:rPr lang="zh-CN" altLang="zh-CN" dirty="0"/>
              <a:t>差异，</a:t>
            </a:r>
            <a:r>
              <a:rPr lang="en-US" altLang="zh-CN" dirty="0"/>
              <a:t>Pitch</a:t>
            </a:r>
            <a:r>
              <a:rPr lang="zh-CN" altLang="zh-CN" dirty="0"/>
              <a:t>特征的“认真观看”与“不认真观看”之间的数据</a:t>
            </a:r>
            <a:r>
              <a:rPr lang="zh-CN" altLang="en-US" dirty="0"/>
              <a:t>区间</a:t>
            </a:r>
            <a:r>
              <a:rPr lang="zh-CN" altLang="zh-CN" dirty="0"/>
              <a:t>并没有完全重合。</a:t>
            </a:r>
            <a:endParaRPr lang="zh-CN" altLang="en-US" dirty="0"/>
          </a:p>
        </p:txBody>
      </p:sp>
      <p:pic>
        <p:nvPicPr>
          <p:cNvPr id="16" name="图形 4">
            <a:extLst>
              <a:ext uri="{FF2B5EF4-FFF2-40B4-BE49-F238E27FC236}">
                <a16:creationId xmlns:a16="http://schemas.microsoft.com/office/drawing/2014/main" id="{CF9860CA-F30A-4F9E-BC98-AB583C7B101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297" t="6020" r="8981"/>
          <a:stretch/>
        </p:blipFill>
        <p:spPr bwMode="auto">
          <a:xfrm>
            <a:off x="3645904" y="4329876"/>
            <a:ext cx="3971924" cy="2177306"/>
          </a:xfrm>
          <a:prstGeom prst="rect">
            <a:avLst/>
          </a:prstGeom>
          <a:ln>
            <a:noFill/>
          </a:ln>
          <a:extLst>
            <a:ext uri="{53640926-AAD7-44D8-BBD7-CCE9431645EC}">
              <a14:shadowObscured xmlns:a14="http://schemas.microsoft.com/office/drawing/2010/main"/>
            </a:ext>
          </a:extLst>
        </p:spPr>
      </p:pic>
      <p:pic>
        <p:nvPicPr>
          <p:cNvPr id="18" name="图形 11">
            <a:extLst>
              <a:ext uri="{FF2B5EF4-FFF2-40B4-BE49-F238E27FC236}">
                <a16:creationId xmlns:a16="http://schemas.microsoft.com/office/drawing/2014/main" id="{2C0E9442-B1AA-4338-9EB3-CF4C4775834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852" t="6743" r="8621"/>
          <a:stretch/>
        </p:blipFill>
        <p:spPr bwMode="auto">
          <a:xfrm>
            <a:off x="7743827" y="2189798"/>
            <a:ext cx="4232272" cy="2254689"/>
          </a:xfrm>
          <a:prstGeom prst="rect">
            <a:avLst/>
          </a:prstGeom>
          <a:ln>
            <a:noFill/>
          </a:ln>
          <a:extLst>
            <a:ext uri="{53640926-AAD7-44D8-BBD7-CCE9431645EC}">
              <a14:shadowObscured xmlns:a14="http://schemas.microsoft.com/office/drawing/2010/main"/>
            </a:ext>
          </a:extLst>
        </p:spPr>
      </p:pic>
      <p:pic>
        <p:nvPicPr>
          <p:cNvPr id="17" name="图形 10">
            <a:extLst>
              <a:ext uri="{FF2B5EF4-FFF2-40B4-BE49-F238E27FC236}">
                <a16:creationId xmlns:a16="http://schemas.microsoft.com/office/drawing/2014/main" id="{BF0E935E-122D-413E-8D9F-F8C87617A58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177" t="5058" r="8981" b="-1"/>
          <a:stretch/>
        </p:blipFill>
        <p:spPr bwMode="auto">
          <a:xfrm>
            <a:off x="7912946" y="4329876"/>
            <a:ext cx="3937154" cy="21773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9805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实验结论</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1B6D29D9-B751-455B-AB2E-EE4E216AB8F1}"/>
              </a:ext>
            </a:extLst>
          </p:cNvPr>
          <p:cNvSpPr txBox="1"/>
          <p:nvPr/>
        </p:nvSpPr>
        <p:spPr>
          <a:xfrm>
            <a:off x="476251" y="1204239"/>
            <a:ext cx="11308178" cy="1291379"/>
          </a:xfrm>
          <a:prstGeom prst="rect">
            <a:avLst/>
          </a:prstGeom>
          <a:noFill/>
        </p:spPr>
        <p:txBody>
          <a:bodyPr wrap="square" rtlCol="0">
            <a:spAutoFit/>
          </a:bodyPr>
          <a:lstStyle/>
          <a:p>
            <a:pPr indent="457200">
              <a:lnSpc>
                <a:spcPct val="150000"/>
              </a:lnSpc>
            </a:pPr>
            <a:r>
              <a:rPr lang="zh-CN" altLang="en-US" dirty="0"/>
              <a:t>从上述的特征分布的初步分析来看，基于头部姿态特征的注意力识别是可行的。</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使用了常用的四种模型来进行模型评估，分别是决策树、随机森林、线性</a:t>
            </a:r>
            <a:r>
              <a:rPr lang="en-US" altLang="zh-CN" sz="1800" dirty="0">
                <a:effectLst/>
                <a:latin typeface="Times New Roman" panose="02020603050405020304" pitchFamily="18" charset="0"/>
                <a:ea typeface="宋体" panose="02010600030101010101" pitchFamily="2" charset="-122"/>
              </a:rPr>
              <a:t>SVM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RBF SVM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的实验结果</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。以及基于决策树模型给出的头部姿态特征的贡献度的柱状图</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如下：</a:t>
            </a:r>
            <a:endParaRPr lang="zh-CN" altLang="en-US" dirty="0"/>
          </a:p>
        </p:txBody>
      </p:sp>
      <p:graphicFrame>
        <p:nvGraphicFramePr>
          <p:cNvPr id="2" name="表格 1">
            <a:extLst>
              <a:ext uri="{FF2B5EF4-FFF2-40B4-BE49-F238E27FC236}">
                <a16:creationId xmlns:a16="http://schemas.microsoft.com/office/drawing/2014/main" id="{96A7D828-2DD0-4E8A-AC2E-8C6419459C6C}"/>
              </a:ext>
            </a:extLst>
          </p:cNvPr>
          <p:cNvGraphicFramePr>
            <a:graphicFrameLocks noGrp="1"/>
          </p:cNvGraphicFramePr>
          <p:nvPr>
            <p:extLst>
              <p:ext uri="{D42A27DB-BD31-4B8C-83A1-F6EECF244321}">
                <p14:modId xmlns:p14="http://schemas.microsoft.com/office/powerpoint/2010/main" val="1907317419"/>
              </p:ext>
            </p:extLst>
          </p:nvPr>
        </p:nvGraphicFramePr>
        <p:xfrm>
          <a:off x="6011269" y="2539960"/>
          <a:ext cx="5628780" cy="2638980"/>
        </p:xfrm>
        <a:graphic>
          <a:graphicData uri="http://schemas.openxmlformats.org/drawingml/2006/table">
            <a:tbl>
              <a:tblPr firstRow="1" firstCol="1" bandRow="1">
                <a:tableStyleId>{5C22544A-7EE6-4342-B048-85BDC9FD1C3A}</a:tableStyleId>
              </a:tblPr>
              <a:tblGrid>
                <a:gridCol w="1407195">
                  <a:extLst>
                    <a:ext uri="{9D8B030D-6E8A-4147-A177-3AD203B41FA5}">
                      <a16:colId xmlns:a16="http://schemas.microsoft.com/office/drawing/2014/main" val="3468232482"/>
                    </a:ext>
                  </a:extLst>
                </a:gridCol>
                <a:gridCol w="1407195">
                  <a:extLst>
                    <a:ext uri="{9D8B030D-6E8A-4147-A177-3AD203B41FA5}">
                      <a16:colId xmlns:a16="http://schemas.microsoft.com/office/drawing/2014/main" val="3401513447"/>
                    </a:ext>
                  </a:extLst>
                </a:gridCol>
                <a:gridCol w="1407195">
                  <a:extLst>
                    <a:ext uri="{9D8B030D-6E8A-4147-A177-3AD203B41FA5}">
                      <a16:colId xmlns:a16="http://schemas.microsoft.com/office/drawing/2014/main" val="1583219763"/>
                    </a:ext>
                  </a:extLst>
                </a:gridCol>
                <a:gridCol w="1407195">
                  <a:extLst>
                    <a:ext uri="{9D8B030D-6E8A-4147-A177-3AD203B41FA5}">
                      <a16:colId xmlns:a16="http://schemas.microsoft.com/office/drawing/2014/main" val="2984057420"/>
                    </a:ext>
                  </a:extLst>
                </a:gridCol>
              </a:tblGrid>
              <a:tr h="527796">
                <a:tc>
                  <a:txBody>
                    <a:bodyPr/>
                    <a:lstStyle/>
                    <a:p>
                      <a:pPr indent="266700" algn="ctr">
                        <a:lnSpc>
                          <a:spcPts val="2000"/>
                        </a:lnSpc>
                      </a:pPr>
                      <a:r>
                        <a:rPr lang="zh-CN"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分类器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Precision</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Recall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F1-Score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2417237"/>
                  </a:ext>
                </a:extLst>
              </a:tr>
              <a:tr h="527796">
                <a:tc>
                  <a:txBody>
                    <a:bodyPr/>
                    <a:lstStyle/>
                    <a:p>
                      <a:pPr indent="266700" algn="ctr">
                        <a:lnSpc>
                          <a:spcPts val="2000"/>
                        </a:lnSpc>
                      </a:pPr>
                      <a:r>
                        <a:rPr lang="zh-CN"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决策树</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8495689"/>
                  </a:ext>
                </a:extLst>
              </a:tr>
              <a:tr h="527796">
                <a:tc>
                  <a:txBody>
                    <a:bodyPr/>
                    <a:lstStyle/>
                    <a:p>
                      <a:pPr indent="266700" algn="ctr">
                        <a:lnSpc>
                          <a:spcPts val="2000"/>
                        </a:lnSpc>
                      </a:pPr>
                      <a:r>
                        <a:rPr lang="zh-CN"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随机森林</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6842929"/>
                  </a:ext>
                </a:extLst>
              </a:tr>
              <a:tr h="527796">
                <a:tc>
                  <a:txBody>
                    <a:bodyPr/>
                    <a:lstStyle/>
                    <a:p>
                      <a:pPr indent="266700" algn="ctr">
                        <a:lnSpc>
                          <a:spcPts val="2000"/>
                        </a:lnSpc>
                      </a:pPr>
                      <a:r>
                        <a:rPr lang="zh-CN"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线性</a:t>
                      </a: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SVM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1084771"/>
                  </a:ext>
                </a:extLst>
              </a:tr>
              <a:tr h="527796">
                <a:tc>
                  <a:txBody>
                    <a:bodyPr/>
                    <a:lstStyle/>
                    <a:p>
                      <a:pPr indent="266700" algn="ctr">
                        <a:lnSpc>
                          <a:spcPts val="2000"/>
                        </a:lnSpc>
                      </a:pP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RBF SVM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ts val="2000"/>
                        </a:lnSpc>
                      </a:pPr>
                      <a:r>
                        <a:rPr lang="en-US" sz="105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0.97</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7071874"/>
                  </a:ext>
                </a:extLst>
              </a:tr>
            </a:tbl>
          </a:graphicData>
        </a:graphic>
      </p:graphicFrame>
      <p:pic>
        <p:nvPicPr>
          <p:cNvPr id="20" name="图形 28">
            <a:extLst>
              <a:ext uri="{FF2B5EF4-FFF2-40B4-BE49-F238E27FC236}">
                <a16:creationId xmlns:a16="http://schemas.microsoft.com/office/drawing/2014/main" id="{EE27B39A-441B-46C5-AB19-3F230150E0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759" y="2543404"/>
            <a:ext cx="5430104" cy="2715052"/>
          </a:xfrm>
          <a:prstGeom prst="rect">
            <a:avLst/>
          </a:prstGeom>
        </p:spPr>
      </p:pic>
      <p:sp>
        <p:nvSpPr>
          <p:cNvPr id="21" name="文本框 20">
            <a:extLst>
              <a:ext uri="{FF2B5EF4-FFF2-40B4-BE49-F238E27FC236}">
                <a16:creationId xmlns:a16="http://schemas.microsoft.com/office/drawing/2014/main" id="{C4960F8B-8D3B-4B4C-9A92-A7489190FBD2}"/>
              </a:ext>
            </a:extLst>
          </p:cNvPr>
          <p:cNvSpPr txBox="1"/>
          <p:nvPr/>
        </p:nvSpPr>
        <p:spPr>
          <a:xfrm>
            <a:off x="500539" y="5172997"/>
            <a:ext cx="11308177" cy="1291379"/>
          </a:xfrm>
          <a:prstGeom prst="rect">
            <a:avLst/>
          </a:prstGeom>
          <a:noFill/>
        </p:spPr>
        <p:txBody>
          <a:bodyPr wrap="square">
            <a:spAutoFit/>
          </a:bodyPr>
          <a:lstStyle/>
          <a:p>
            <a:pPr indent="457200">
              <a:lnSpc>
                <a:spcPct val="150000"/>
              </a:lnSpc>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从</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上述图表</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所得出的结论与上述单独</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头部姿态特征</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分析的特征分布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结果一致，</a:t>
            </a:r>
            <a:r>
              <a:rPr lang="en-US" altLang="zh-CN" sz="1800" dirty="0">
                <a:effectLst/>
                <a:latin typeface="Times New Roman" panose="02020603050405020304" pitchFamily="18" charset="0"/>
                <a:ea typeface="宋体" panose="02010600030101010101" pitchFamily="2" charset="-122"/>
              </a:rPr>
              <a:t>Yaw</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特征与外部注意力焦点最相关，贡献了超过</a:t>
            </a:r>
            <a:r>
              <a:rPr lang="en-US" altLang="zh-CN" sz="1800" dirty="0">
                <a:effectLst/>
                <a:latin typeface="Times New Roman" panose="02020603050405020304" pitchFamily="18" charset="0"/>
                <a:ea typeface="宋体" panose="02010600030101010101" pitchFamily="2" charset="-122"/>
              </a:rPr>
              <a:t>80%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的效果。同时可以看出，使用全部特征的特征集在其中三种分类器给出的结果中获得了超过</a:t>
            </a:r>
            <a:r>
              <a:rPr lang="en-US" altLang="zh-CN" sz="1800" dirty="0">
                <a:effectLst/>
                <a:latin typeface="Times New Roman" panose="02020603050405020304" pitchFamily="18" charset="0"/>
                <a:ea typeface="宋体" panose="02010600030101010101" pitchFamily="2" charset="-122"/>
              </a:rPr>
              <a:t>95%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的效果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，这说明了基于头部姿态的注意力识别（外部焦点）是有效的。</a:t>
            </a:r>
            <a:endParaRPr lang="zh-CN" altLang="en-US" dirty="0"/>
          </a:p>
        </p:txBody>
      </p:sp>
    </p:spTree>
    <p:extLst>
      <p:ext uri="{BB962C8B-B14F-4D97-AF65-F5344CB8AC3E}">
        <p14:creationId xmlns:p14="http://schemas.microsoft.com/office/powerpoint/2010/main" val="3964024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785690" cy="707886"/>
          </a:xfrm>
          <a:prstGeom prst="rect">
            <a:avLst/>
          </a:prstGeom>
          <a:noFill/>
        </p:spPr>
        <p:txBody>
          <a:bodyPr wrap="square" rtlCol="0">
            <a:spAutoFit/>
          </a:bodyPr>
          <a:lstStyle/>
          <a:p>
            <a:pPr algn="r"/>
            <a:r>
              <a:rPr lang="zh-CN" altLang="en-US" sz="4000" b="1" dirty="0">
                <a:solidFill>
                  <a:srgbClr val="002060"/>
                </a:solidFill>
                <a:latin typeface="微软雅黑" pitchFamily="34" charset="-122"/>
                <a:ea typeface="微软雅黑" pitchFamily="34" charset="-122"/>
              </a:rPr>
              <a:t>生理信号注意力识别</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3</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20996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theme/theme1.xml><?xml version="1.0" encoding="utf-8"?>
<a:theme xmlns:a="http://schemas.openxmlformats.org/drawingml/2006/main" name="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emplate/>
  <TotalTime>2941</TotalTime>
  <Words>3637</Words>
  <Application>Microsoft Office PowerPoint</Application>
  <PresentationFormat>宽屏</PresentationFormat>
  <Paragraphs>308</Paragraphs>
  <Slides>32</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宋体</vt:lpstr>
      <vt:lpstr>微软雅黑</vt:lpstr>
      <vt:lpstr>Arial</vt:lpstr>
      <vt:lpstr>Arial Black</vt:lpstr>
      <vt:lpstr>Calibri</vt:lpstr>
      <vt:lpstr>Calibri Light</vt:lpstr>
      <vt:lpstr>Cambria Math</vt:lpstr>
      <vt:lpstr>Times New Roman</vt:lpstr>
      <vt:lpstr>Wingdings</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浪漫铁道 Rail</cp:lastModifiedBy>
  <cp:revision>253</cp:revision>
  <dcterms:created xsi:type="dcterms:W3CDTF">2013-10-25T14:41:09Z</dcterms:created>
  <dcterms:modified xsi:type="dcterms:W3CDTF">2022-03-10T11:24:32Z</dcterms:modified>
  <cp:category>https://800sucai.taobao.com</cp:category>
  <cp:contentStatus>12sc.taobao.com</cp:contentStatus>
</cp:coreProperties>
</file>